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66" r:id="rId7"/>
    <p:sldId id="261" r:id="rId8"/>
    <p:sldId id="267" r:id="rId9"/>
    <p:sldId id="268" r:id="rId10"/>
    <p:sldId id="275" r:id="rId11"/>
    <p:sldId id="270" r:id="rId12"/>
    <p:sldId id="265" r:id="rId13"/>
    <p:sldId id="260" r:id="rId14"/>
    <p:sldId id="259" r:id="rId15"/>
    <p:sldId id="274" r:id="rId16"/>
    <p:sldId id="263" r:id="rId17"/>
    <p:sldId id="269" r:id="rId18"/>
    <p:sldId id="262" r:id="rId19"/>
    <p:sldId id="272" r:id="rId2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BAAFA1-95CB-484C-80F7-9A3697105F14}" v="19" dt="2026-03-19T06:38:00.1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58" autoAdjust="0"/>
  </p:normalViewPr>
  <p:slideViewPr>
    <p:cSldViewPr snapToGrid="0">
      <p:cViewPr varScale="1">
        <p:scale>
          <a:sx n="106" d="100"/>
          <a:sy n="106" d="100"/>
        </p:scale>
        <p:origin x="75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Dahl Furunes" userId="ce3d7b6d-a62f-487c-8401-2c9de3f4032c" providerId="ADAL" clId="{2CC06E15-E342-4F13-8428-BB7D9F857620}"/>
    <pc:docChg chg="custSel addSld delSld modSld">
      <pc:chgData name="Ingrid Dahl Furunes" userId="ce3d7b6d-a62f-487c-8401-2c9de3f4032c" providerId="ADAL" clId="{2CC06E15-E342-4F13-8428-BB7D9F857620}" dt="2026-03-19T06:38:00.143" v="209" actId="6549"/>
      <pc:docMkLst>
        <pc:docMk/>
      </pc:docMkLst>
      <pc:sldChg chg="modNotesTx">
        <pc:chgData name="Ingrid Dahl Furunes" userId="ce3d7b6d-a62f-487c-8401-2c9de3f4032c" providerId="ADAL" clId="{2CC06E15-E342-4F13-8428-BB7D9F857620}" dt="2026-03-18T15:04:01.845" v="185" actId="6549"/>
        <pc:sldMkLst>
          <pc:docMk/>
          <pc:sldMk cId="2892941732" sldId="256"/>
        </pc:sldMkLst>
      </pc:sldChg>
      <pc:sldChg chg="modNotesTx">
        <pc:chgData name="Ingrid Dahl Furunes" userId="ce3d7b6d-a62f-487c-8401-2c9de3f4032c" providerId="ADAL" clId="{2CC06E15-E342-4F13-8428-BB7D9F857620}" dt="2026-03-18T15:04:08.084" v="186" actId="6549"/>
        <pc:sldMkLst>
          <pc:docMk/>
          <pc:sldMk cId="1921844262" sldId="257"/>
        </pc:sldMkLst>
      </pc:sldChg>
      <pc:sldChg chg="modNotesTx">
        <pc:chgData name="Ingrid Dahl Furunes" userId="ce3d7b6d-a62f-487c-8401-2c9de3f4032c" providerId="ADAL" clId="{2CC06E15-E342-4F13-8428-BB7D9F857620}" dt="2026-03-18T10:54:10.353" v="12" actId="6549"/>
        <pc:sldMkLst>
          <pc:docMk/>
          <pc:sldMk cId="2245358663" sldId="259"/>
        </pc:sldMkLst>
      </pc:sldChg>
      <pc:sldChg chg="modSp modNotesTx">
        <pc:chgData name="Ingrid Dahl Furunes" userId="ce3d7b6d-a62f-487c-8401-2c9de3f4032c" providerId="ADAL" clId="{2CC06E15-E342-4F13-8428-BB7D9F857620}" dt="2026-03-19T06:38:00.143" v="209" actId="6549"/>
        <pc:sldMkLst>
          <pc:docMk/>
          <pc:sldMk cId="1454394836" sldId="260"/>
        </pc:sldMkLst>
        <pc:spChg chg="mod">
          <ac:chgData name="Ingrid Dahl Furunes" userId="ce3d7b6d-a62f-487c-8401-2c9de3f4032c" providerId="ADAL" clId="{2CC06E15-E342-4F13-8428-BB7D9F857620}" dt="2026-03-19T06:38:00.143" v="209" actId="6549"/>
          <ac:spMkLst>
            <pc:docMk/>
            <pc:sldMk cId="1454394836" sldId="260"/>
            <ac:spMk id="4" creationId="{0AC4ED97-3001-86F6-FEDF-6A039DF64DDC}"/>
          </ac:spMkLst>
        </pc:spChg>
      </pc:sldChg>
      <pc:sldChg chg="modSp mod">
        <pc:chgData name="Ingrid Dahl Furunes" userId="ce3d7b6d-a62f-487c-8401-2c9de3f4032c" providerId="ADAL" clId="{2CC06E15-E342-4F13-8428-BB7D9F857620}" dt="2026-03-19T06:37:19.259" v="202" actId="20577"/>
        <pc:sldMkLst>
          <pc:docMk/>
          <pc:sldMk cId="2595121417" sldId="263"/>
        </pc:sldMkLst>
        <pc:spChg chg="mod">
          <ac:chgData name="Ingrid Dahl Furunes" userId="ce3d7b6d-a62f-487c-8401-2c9de3f4032c" providerId="ADAL" clId="{2CC06E15-E342-4F13-8428-BB7D9F857620}" dt="2026-03-19T06:37:19.259" v="202" actId="20577"/>
          <ac:spMkLst>
            <pc:docMk/>
            <pc:sldMk cId="2595121417" sldId="263"/>
            <ac:spMk id="4" creationId="{838C6199-22C3-860B-0A51-C18EA50D6CA5}"/>
          </ac:spMkLst>
        </pc:spChg>
      </pc:sldChg>
      <pc:sldChg chg="modNotesTx">
        <pc:chgData name="Ingrid Dahl Furunes" userId="ce3d7b6d-a62f-487c-8401-2c9de3f4032c" providerId="ADAL" clId="{2CC06E15-E342-4F13-8428-BB7D9F857620}" dt="2026-03-18T15:05:44.426" v="199" actId="6549"/>
        <pc:sldMkLst>
          <pc:docMk/>
          <pc:sldMk cId="2739495815" sldId="265"/>
        </pc:sldMkLst>
      </pc:sldChg>
      <pc:sldChg chg="modNotesTx">
        <pc:chgData name="Ingrid Dahl Furunes" userId="ce3d7b6d-a62f-487c-8401-2c9de3f4032c" providerId="ADAL" clId="{2CC06E15-E342-4F13-8428-BB7D9F857620}" dt="2026-03-18T15:04:13.631" v="189" actId="20577"/>
        <pc:sldMkLst>
          <pc:docMk/>
          <pc:sldMk cId="1876371109" sldId="266"/>
        </pc:sldMkLst>
      </pc:sldChg>
      <pc:sldChg chg="modNotesTx">
        <pc:chgData name="Ingrid Dahl Furunes" userId="ce3d7b6d-a62f-487c-8401-2c9de3f4032c" providerId="ADAL" clId="{2CC06E15-E342-4F13-8428-BB7D9F857620}" dt="2026-03-18T15:04:22.360" v="192" actId="20577"/>
        <pc:sldMkLst>
          <pc:docMk/>
          <pc:sldMk cId="3130701018" sldId="267"/>
        </pc:sldMkLst>
      </pc:sldChg>
      <pc:sldChg chg="modNotesTx">
        <pc:chgData name="Ingrid Dahl Furunes" userId="ce3d7b6d-a62f-487c-8401-2c9de3f4032c" providerId="ADAL" clId="{2CC06E15-E342-4F13-8428-BB7D9F857620}" dt="2026-03-18T15:04:26.427" v="195" actId="20577"/>
        <pc:sldMkLst>
          <pc:docMk/>
          <pc:sldMk cId="86616936" sldId="268"/>
        </pc:sldMkLst>
      </pc:sldChg>
      <pc:sldChg chg="modSp mod">
        <pc:chgData name="Ingrid Dahl Furunes" userId="ce3d7b6d-a62f-487c-8401-2c9de3f4032c" providerId="ADAL" clId="{2CC06E15-E342-4F13-8428-BB7D9F857620}" dt="2026-03-18T10:56:39.764" v="184" actId="6549"/>
        <pc:sldMkLst>
          <pc:docMk/>
          <pc:sldMk cId="2321041434" sldId="269"/>
        </pc:sldMkLst>
        <pc:spChg chg="mod">
          <ac:chgData name="Ingrid Dahl Furunes" userId="ce3d7b6d-a62f-487c-8401-2c9de3f4032c" providerId="ADAL" clId="{2CC06E15-E342-4F13-8428-BB7D9F857620}" dt="2026-03-18T10:56:39.764" v="184" actId="6549"/>
          <ac:spMkLst>
            <pc:docMk/>
            <pc:sldMk cId="2321041434" sldId="269"/>
            <ac:spMk id="4" creationId="{838C6199-22C3-860B-0A51-C18EA50D6CA5}"/>
          </ac:spMkLst>
        </pc:spChg>
      </pc:sldChg>
      <pc:sldChg chg="modSp mod modNotesTx">
        <pc:chgData name="Ingrid Dahl Furunes" userId="ce3d7b6d-a62f-487c-8401-2c9de3f4032c" providerId="ADAL" clId="{2CC06E15-E342-4F13-8428-BB7D9F857620}" dt="2026-03-18T15:04:41.321" v="198" actId="1076"/>
        <pc:sldMkLst>
          <pc:docMk/>
          <pc:sldMk cId="4237649359" sldId="270"/>
        </pc:sldMkLst>
        <pc:spChg chg="mod">
          <ac:chgData name="Ingrid Dahl Furunes" userId="ce3d7b6d-a62f-487c-8401-2c9de3f4032c" providerId="ADAL" clId="{2CC06E15-E342-4F13-8428-BB7D9F857620}" dt="2026-03-18T15:04:41.321" v="198" actId="1076"/>
          <ac:spMkLst>
            <pc:docMk/>
            <pc:sldMk cId="4237649359" sldId="270"/>
            <ac:spMk id="7" creationId="{AAEB3960-FA82-5A4E-5AB3-DCE27746217E}"/>
          </ac:spMkLst>
        </pc:spChg>
      </pc:sldChg>
      <pc:sldChg chg="modSp modNotesTx">
        <pc:chgData name="Ingrid Dahl Furunes" userId="ce3d7b6d-a62f-487c-8401-2c9de3f4032c" providerId="ADAL" clId="{2CC06E15-E342-4F13-8428-BB7D9F857620}" dt="2026-03-18T15:04:32.713" v="196" actId="6549"/>
        <pc:sldMkLst>
          <pc:docMk/>
          <pc:sldMk cId="1955438105" sldId="275"/>
        </pc:sldMkLst>
        <pc:spChg chg="mod">
          <ac:chgData name="Ingrid Dahl Furunes" userId="ce3d7b6d-a62f-487c-8401-2c9de3f4032c" providerId="ADAL" clId="{2CC06E15-E342-4F13-8428-BB7D9F857620}" dt="2026-03-18T10:47:46.578" v="11" actId="20577"/>
          <ac:spMkLst>
            <pc:docMk/>
            <pc:sldMk cId="1955438105" sldId="275"/>
            <ac:spMk id="4" creationId="{A069E7A7-F861-C976-941E-265BDA17CE73}"/>
          </ac:spMkLst>
        </pc:spChg>
      </pc:sldChg>
      <pc:sldChg chg="addSp delSp modSp add del mod delAnim">
        <pc:chgData name="Ingrid Dahl Furunes" userId="ce3d7b6d-a62f-487c-8401-2c9de3f4032c" providerId="ADAL" clId="{2CC06E15-E342-4F13-8428-BB7D9F857620}" dt="2026-03-19T06:37:36.250" v="203" actId="2696"/>
        <pc:sldMkLst>
          <pc:docMk/>
          <pc:sldMk cId="111188232" sldId="276"/>
        </pc:sldMkLst>
        <pc:spChg chg="del">
          <ac:chgData name="Ingrid Dahl Furunes" userId="ce3d7b6d-a62f-487c-8401-2c9de3f4032c" providerId="ADAL" clId="{2CC06E15-E342-4F13-8428-BB7D9F857620}" dt="2026-03-18T10:54:49.493" v="19" actId="478"/>
          <ac:spMkLst>
            <pc:docMk/>
            <pc:sldMk cId="111188232" sldId="276"/>
            <ac:spMk id="7" creationId="{EED3A1E1-A914-7871-E797-865B2A8BFF0F}"/>
          </ac:spMkLst>
        </pc:spChg>
        <pc:graphicFrameChg chg="add mod modGraphic">
          <ac:chgData name="Ingrid Dahl Furunes" userId="ce3d7b6d-a62f-487c-8401-2c9de3f4032c" providerId="ADAL" clId="{2CC06E15-E342-4F13-8428-BB7D9F857620}" dt="2026-03-18T10:54:41.193" v="18" actId="14100"/>
          <ac:graphicFrameMkLst>
            <pc:docMk/>
            <pc:sldMk cId="111188232" sldId="276"/>
            <ac:graphicFrameMk id="3" creationId="{CF46CCA7-B775-309E-18D6-D737586E0175}"/>
          </ac:graphicFrameMkLst>
        </pc:graphicFrameChg>
        <pc:picChg chg="del">
          <ac:chgData name="Ingrid Dahl Furunes" userId="ce3d7b6d-a62f-487c-8401-2c9de3f4032c" providerId="ADAL" clId="{2CC06E15-E342-4F13-8428-BB7D9F857620}" dt="2026-03-18T10:54:20.116" v="14" actId="478"/>
          <ac:picMkLst>
            <pc:docMk/>
            <pc:sldMk cId="111188232" sldId="276"/>
            <ac:picMk id="8" creationId="{F606B1CA-4D77-C8AE-281B-420EBBABDA7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864F2-A872-4D81-8F6D-0CA2B6E94FE8}" type="datetimeFigureOut">
              <a:t>18.03.2026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97371-FDA9-4967-8325-CEC5D307523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931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9575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8006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2119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85590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4909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Åge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4395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1601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244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FD84E-8F82-0EC6-B2A8-5987B8C41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00CAF87-0DCB-332D-653B-FF7A127A43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ADC51266-5CE9-30C0-810A-AC13DA5DC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423982D-9F49-9FBB-7F29-6754BD90A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48777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7170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597371-FDA9-4967-8325-CEC5D3075239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8929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42C9BB-8BDC-E257-85E4-DF1FF5866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CB34349-D20E-75E6-0A95-58F39BAED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5F1B6F-F8DE-9095-D76F-279AB7C5A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044E860-E399-698D-40D3-524B7C3C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52EC47D-B375-902A-6D06-1A0D44450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464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3F862E-A7B4-0F73-9367-86BE00851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8303B61-4EAB-76CB-0E46-19AF7DA91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F56F1F-6404-B372-B758-D49AF05F3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C56C3DB-9265-B9D0-717B-7B5739BC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05DACF5-3920-9349-1D6C-DC772061E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49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362EBBB-EA81-BD18-83C0-F0BA4E2A5D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6A3E6A4-B48A-8979-B3F3-8201BD012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1A5B22F-D9F4-3B0D-5207-182DC2668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9CC3E0-8D53-DBF1-AD93-10C5870D1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3784102-3564-85D8-7552-1A7E7942E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173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A7D4C5-DD8B-9B0E-854B-49F7AA01D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D41FF56-865D-63E1-4D0F-1962AE214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85B26C1-316A-C9EC-4844-28CCE902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ACBBC-EE23-1583-7483-BC41CB9BD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BA93957-32B6-67C9-2B90-63413EC71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458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C173E7-5B06-DC5B-0ACE-BA7033E5B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A9283EE-EA37-FAED-A250-58D0AF110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827C81F-F85F-6553-B3D1-A0278AFE0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C903CD-FA14-8FDA-4B05-CC93C76C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CC2725-0B5A-4ACC-232C-49CFBE2E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409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C9D470-0F2E-E010-B44E-B34BE6633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A28CF6E-584C-AA96-3072-4876BEFAA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2AA766B-5A15-E5A7-1732-EEA9BCFF0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ECD20ED-C8C7-0374-F56F-F56128DA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75DF10E-893D-DA4C-296F-DEDBDD3F6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9F78E07-60D4-0B2C-4965-0D08564DD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526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271281-778E-57BD-AB3E-474B45198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037BEB8-7791-BEB8-B38F-4926C5C87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6D9BF6A-F6ED-2110-2F64-E8AAA0168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06160C8-BB1C-F3BD-929A-0859EBAD9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FA348A1-A8E7-A2BB-2355-B67A06EA2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4C36E42-31EF-2010-AC85-9B16B4AE0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A1E5CCE-FBFE-54FA-1A86-4390CEB7A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8897076-60F1-13C8-A11B-F8012F6A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58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E24FDE-6FE1-BA2A-1E17-E08D308F4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D643CD4-5618-FF0A-7B7B-DA041434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F3BD99F-9856-5684-6EA1-8F405DAE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74DE7DB-BCA8-FE81-A51C-C8291685E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00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FCA7106-46E9-C433-283A-FD373FE4D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11D5FE8-9CB2-B839-3BFB-E08DDEB6F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7FD00A3-338D-C335-81E2-7D709024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185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EFEEB0-2337-0A62-E1C8-8381A4ECE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77A9B-59D4-A412-1653-95E8BE3D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498B744-E6FA-D3B4-2E49-2150D27B4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09C19D0-0EBA-767B-2FFC-07790BE76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F7FF5E0-75E1-A798-9FCA-F63B64999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007E11C-1192-A947-017D-24D5E6BE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251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B5523B-13FC-8E5A-1616-F4361D8B8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8E41684-4297-BF59-BB71-07260407C9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5850DBF-ADEC-7C4C-B323-A35C3829F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F2F0595-6AFF-18C7-3844-FF559F0BE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6FBA4C1-9441-6739-9669-C1A2E31A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EB84E78-078A-B25F-B0AA-B3A2FB7DA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831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AED6716-2C05-207B-57C2-38000405F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D3D1AE4-BAD8-8D5F-B51D-7BB797727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FA797FC-896B-C741-A553-FD6902BFE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BDFA-5A0F-4B29-9833-BB376F45D14A}" type="datetimeFigureOut">
              <a:rPr lang="nb-NO" smtClean="0"/>
              <a:t>18.03.2026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9EB1380-A3F1-7D35-5100-2E588156F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1713737-1351-6DBA-499A-4F034E324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31AC2-ADCA-4D6E-8875-A0433293B5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02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ew.express.adobe.com/webpage/eh5wDyaH6pXv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39015A8C-130F-9618-E7CB-AAC0A432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99854"/>
            <a:ext cx="9144000" cy="955786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r>
              <a:rPr lang="nb-NO" sz="5100" b="1" dirty="0"/>
              <a:t>Velkommen til årsmøte  2026</a:t>
            </a:r>
          </a:p>
          <a:p>
            <a:r>
              <a:rPr lang="nb-NO" sz="3200" b="1" dirty="0"/>
              <a:t>Nord Universitet , Levanger</a:t>
            </a:r>
          </a:p>
          <a:p>
            <a:r>
              <a:rPr lang="nb-NO" sz="3200" b="1" dirty="0"/>
              <a:t>Onsdag 18.mars</a:t>
            </a:r>
          </a:p>
          <a:p>
            <a:endParaRPr lang="nb-NO" b="1" dirty="0">
              <a:ea typeface="Calibri"/>
              <a:cs typeface="Calibri"/>
            </a:endParaRPr>
          </a:p>
          <a:p>
            <a:endParaRPr lang="nb-NO" b="1" dirty="0">
              <a:ea typeface="Calibri"/>
              <a:cs typeface="Calibri"/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39FB337B-9F88-E44E-8DC8-09B1556FEC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708" y="2460294"/>
            <a:ext cx="5398730" cy="215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941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240307"/>
            <a:ext cx="11223171" cy="1450382"/>
          </a:xfrm>
        </p:spPr>
        <p:txBody>
          <a:bodyPr>
            <a:normAutofit fontScale="90000"/>
          </a:bodyPr>
          <a:lstStyle/>
          <a:p>
            <a:br>
              <a:rPr lang="nb-NO"/>
            </a:br>
            <a:r>
              <a:rPr lang="nb-NO"/>
              <a:t>Sak 3 Fastsettelse av revisor og styrets godtgjørelse </a:t>
            </a:r>
            <a:br>
              <a:rPr lang="nb-NO"/>
            </a:br>
            <a:endParaRPr lang="nb-NO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0AC4ED97-3001-86F6-FEDF-6A039DF64DDC}"/>
              </a:ext>
            </a:extLst>
          </p:cNvPr>
          <p:cNvSpPr txBox="1"/>
          <p:nvPr/>
        </p:nvSpPr>
        <p:spPr>
          <a:xfrm>
            <a:off x="335902" y="1427584"/>
            <a:ext cx="9783753" cy="40318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b-NO" sz="1600" b="1" dirty="0">
                <a:solidFill>
                  <a:schemeClr val="accent5">
                    <a:lumMod val="75000"/>
                  </a:schemeClr>
                </a:solidFill>
              </a:rPr>
              <a:t>Godkjenning av revisors godtgjørelse for 2025</a:t>
            </a:r>
          </a:p>
          <a:p>
            <a:endParaRPr lang="nb-NO" sz="1600" dirty="0"/>
          </a:p>
          <a:p>
            <a:r>
              <a:rPr lang="nb-NO" sz="1600" dirty="0"/>
              <a:t>Forslag til vedtak:</a:t>
            </a:r>
            <a:endParaRPr lang="nb-NO" sz="1600" dirty="0">
              <a:cs typeface="Calibri"/>
            </a:endParaRPr>
          </a:p>
          <a:p>
            <a:endParaRPr lang="nb-NO" sz="1600" dirty="0"/>
          </a:p>
          <a:p>
            <a:pPr lvl="1"/>
            <a:r>
              <a:rPr lang="nb-NO" sz="1600" b="1" i="1" dirty="0"/>
              <a:t>Årsmøtet godkjenner at revisors godtgjørelse gjøres opp etter tilsendt faktura. </a:t>
            </a:r>
          </a:p>
          <a:p>
            <a:endParaRPr lang="nb-NO" sz="1600" b="1" i="1" dirty="0"/>
          </a:p>
          <a:p>
            <a:endParaRPr lang="nb-NO" sz="1600" b="1" i="1" dirty="0"/>
          </a:p>
          <a:p>
            <a:r>
              <a:rPr lang="nb-NO" sz="1600" b="1" dirty="0">
                <a:solidFill>
                  <a:schemeClr val="accent5">
                    <a:lumMod val="75000"/>
                  </a:schemeClr>
                </a:solidFill>
              </a:rPr>
              <a:t>Godkjenning av Styrets godtgjørelse for 2026</a:t>
            </a:r>
            <a:endParaRPr lang="nb-NO" sz="1600" b="1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endParaRPr lang="nb-NO" sz="1600" b="1" i="1" dirty="0"/>
          </a:p>
          <a:p>
            <a:r>
              <a:rPr lang="nb-NO" sz="1600" i="1" dirty="0"/>
              <a:t>Valgkomiteen har innstilt på styrehonorar, jfr. vedtektene §8.1. Styrehonorar </a:t>
            </a:r>
            <a:r>
              <a:rPr lang="nb-NO" sz="1600" i="1"/>
              <a:t>for 2026 </a:t>
            </a:r>
            <a:r>
              <a:rPr lang="nb-NO" sz="1600" i="1" dirty="0"/>
              <a:t>foreslås:</a:t>
            </a:r>
            <a:endParaRPr lang="nb-NO" sz="1600" i="1" dirty="0">
              <a:cs typeface="Calibri"/>
            </a:endParaRPr>
          </a:p>
          <a:p>
            <a:endParaRPr lang="nb-NO" sz="1600" i="1" dirty="0"/>
          </a:p>
          <a:p>
            <a:r>
              <a:rPr lang="nb-NO" sz="1600" i="1" dirty="0"/>
              <a:t>Styreleder kr 50 000,- pr år.</a:t>
            </a:r>
            <a:endParaRPr lang="nb-NO" sz="1600" i="1" dirty="0">
              <a:cs typeface="Calibri"/>
            </a:endParaRPr>
          </a:p>
          <a:p>
            <a:r>
              <a:rPr lang="nb-NO" sz="1600" i="1" dirty="0"/>
              <a:t>Styremedlemmer kr 2 000,- pr. styremøte. </a:t>
            </a:r>
          </a:p>
          <a:p>
            <a:endParaRPr lang="nb-NO" sz="1600" i="1" dirty="0">
              <a:cs typeface="Calibri"/>
            </a:endParaRPr>
          </a:p>
          <a:p>
            <a:r>
              <a:rPr lang="nb-NO" sz="1600" dirty="0"/>
              <a:t>Forslag til vedtak:</a:t>
            </a:r>
          </a:p>
          <a:p>
            <a:pPr lvl="1"/>
            <a:r>
              <a:rPr lang="nb-NO" sz="1600" b="1" i="1" dirty="0"/>
              <a:t>Årsmøte godkjente valgkomiteens innstilling på styregodtgjørelse for 2026.</a:t>
            </a:r>
            <a:endParaRPr lang="nb-NO" sz="1600" b="1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439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2" y="240307"/>
            <a:ext cx="11176518" cy="1450382"/>
          </a:xfrm>
        </p:spPr>
        <p:txBody>
          <a:bodyPr>
            <a:normAutofit/>
          </a:bodyPr>
          <a:lstStyle/>
          <a:p>
            <a:r>
              <a:rPr lang="nb-NO" sz="4000" dirty="0"/>
              <a:t>Sak 4: Medlemskontigent for 2027</a:t>
            </a:r>
            <a:br>
              <a:rPr lang="nb-NO" sz="4000" dirty="0"/>
            </a:br>
            <a:endParaRPr lang="nb-NO" sz="4000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4EDFEF4D-C47C-3F32-0916-A9EF41330451}"/>
              </a:ext>
            </a:extLst>
          </p:cNvPr>
          <p:cNvSpPr txBox="1"/>
          <p:nvPr/>
        </p:nvSpPr>
        <p:spPr>
          <a:xfrm>
            <a:off x="345233" y="1063690"/>
            <a:ext cx="98437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7604D8BC-4C48-01FA-838D-8D0E8E04894E}"/>
              </a:ext>
            </a:extLst>
          </p:cNvPr>
          <p:cNvSpPr txBox="1"/>
          <p:nvPr/>
        </p:nvSpPr>
        <p:spPr>
          <a:xfrm>
            <a:off x="177282" y="5169160"/>
            <a:ext cx="89503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600" b="1" dirty="0">
                <a:solidFill>
                  <a:schemeClr val="accent1">
                    <a:lumMod val="75000"/>
                  </a:schemeClr>
                </a:solidFill>
              </a:rPr>
              <a:t>Forslag til vedtak: </a:t>
            </a:r>
          </a:p>
          <a:p>
            <a:pPr lvl="1"/>
            <a:endParaRPr lang="nb-NO" sz="1600" b="1" i="1" dirty="0"/>
          </a:p>
          <a:p>
            <a:pPr lvl="1"/>
            <a:r>
              <a:rPr lang="nb-NO" sz="1600" b="1" i="1" dirty="0"/>
              <a:t>Årsmøtet vedtok Styrets forslag til medlemskontingent for 2027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29BDA593-EAB4-41A9-A975-3788B9F30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232" y="899225"/>
            <a:ext cx="5255467" cy="413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5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26CBC-732D-ADEF-2587-AD1C81635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9A0AE5B-2A30-2FC0-89DF-38D7F200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59" y="240305"/>
            <a:ext cx="11213841" cy="1450383"/>
          </a:xfrm>
        </p:spPr>
        <p:txBody>
          <a:bodyPr/>
          <a:lstStyle/>
          <a:p>
            <a:r>
              <a:rPr lang="nb-NO" dirty="0"/>
              <a:t>Sak 5: Orientering om budsjett 2026</a:t>
            </a:r>
            <a:br>
              <a:rPr lang="nb-NO" dirty="0"/>
            </a:br>
            <a:endParaRPr lang="nb-NO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ACC249F8-72A7-A7D8-1F5C-012E718B4B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074731A5-2127-4D75-8F79-509DF81BD6EE}"/>
              </a:ext>
            </a:extLst>
          </p:cNvPr>
          <p:cNvGraphicFramePr>
            <a:graphicFrameLocks noGrp="1"/>
          </p:cNvGraphicFramePr>
          <p:nvPr/>
        </p:nvGraphicFramePr>
        <p:xfrm>
          <a:off x="1478943" y="1217294"/>
          <a:ext cx="906448" cy="190500"/>
        </p:xfrm>
        <a:graphic>
          <a:graphicData uri="http://schemas.openxmlformats.org/drawingml/2006/table">
            <a:tbl>
              <a:tblPr/>
              <a:tblGrid>
                <a:gridCol w="906448">
                  <a:extLst>
                    <a:ext uri="{9D8B030D-6E8A-4147-A177-3AD203B41FA5}">
                      <a16:colId xmlns:a16="http://schemas.microsoft.com/office/drawing/2014/main" val="609759618"/>
                    </a:ext>
                  </a:extLst>
                </a:gridCol>
              </a:tblGrid>
              <a:tr h="69689">
                <a:tc>
                  <a:txBody>
                    <a:bodyPr/>
                    <a:lstStyle/>
                    <a:p>
                      <a:pPr algn="l" fontAlgn="b"/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514823"/>
                  </a:ext>
                </a:extLst>
              </a:tr>
            </a:tbl>
          </a:graphicData>
        </a:graphic>
      </p:graphicFrame>
      <p:pic>
        <p:nvPicPr>
          <p:cNvPr id="7" name="Bilde 6">
            <a:extLst>
              <a:ext uri="{FF2B5EF4-FFF2-40B4-BE49-F238E27FC236}">
                <a16:creationId xmlns:a16="http://schemas.microsoft.com/office/drawing/2014/main" id="{05C37705-8404-69C5-34C9-4D8E9A81F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30" y="1010909"/>
            <a:ext cx="6424970" cy="581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752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694" y="1"/>
            <a:ext cx="11150221" cy="1583139"/>
          </a:xfrm>
        </p:spPr>
        <p:txBody>
          <a:bodyPr>
            <a:normAutofit/>
          </a:bodyPr>
          <a:lstStyle/>
          <a:p>
            <a:r>
              <a:rPr lang="nb-NO" sz="4000" dirty="0"/>
              <a:t>Sak 7: Valg </a:t>
            </a:r>
            <a:br>
              <a:rPr lang="nb-NO" sz="4000" dirty="0"/>
            </a:br>
            <a:endParaRPr lang="nb-NO" sz="4000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838C6199-22C3-860B-0A51-C18EA50D6CA5}"/>
              </a:ext>
            </a:extLst>
          </p:cNvPr>
          <p:cNvSpPr txBox="1"/>
          <p:nvPr/>
        </p:nvSpPr>
        <p:spPr>
          <a:xfrm>
            <a:off x="247650" y="876104"/>
            <a:ext cx="11233265" cy="18466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b-NO" sz="1200" dirty="0">
                <a:effectLst/>
                <a:latin typeface="Calibri"/>
                <a:ea typeface="Calibri"/>
                <a:cs typeface="Times New Roman"/>
              </a:rPr>
              <a:t>Valgkomiteen har bestått av Per Ivar Bakkenget (Berg Økonomi), Stein Roger Sundland (Master Stillas), Ingunn F. Eggen (SMN) og Magne Nydal (</a:t>
            </a:r>
            <a:r>
              <a:rPr lang="nb-NO" sz="1200" dirty="0" err="1">
                <a:effectLst/>
                <a:latin typeface="Calibri"/>
                <a:ea typeface="Calibri"/>
                <a:cs typeface="Times New Roman"/>
              </a:rPr>
              <a:t>Mesterhus</a:t>
            </a:r>
            <a:r>
              <a:rPr lang="nb-NO" sz="1200" dirty="0">
                <a:effectLst/>
                <a:latin typeface="Calibri"/>
                <a:ea typeface="Calibri"/>
                <a:cs typeface="Times New Roman"/>
              </a:rPr>
              <a:t> Levanger). Valgkomiteen har hatt fysiske møter, samt samarbeidet via e-post og telefon. Alle som er foreslått har sagt ja til vervet. Valgkomiteens innstilling er enstemmig.</a:t>
            </a:r>
          </a:p>
          <a:p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Innstilling til styret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sz="1800" dirty="0">
              <a:effectLst/>
              <a:latin typeface="Calibri"/>
              <a:ea typeface="Calibri"/>
              <a:cs typeface="Times New Roman"/>
            </a:endParaRPr>
          </a:p>
          <a:p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998D876D-DEC9-99D9-DAFE-64BB1255B43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1529" b="43565"/>
          <a:stretch>
            <a:fillRect/>
          </a:stretch>
        </p:blipFill>
        <p:spPr>
          <a:xfrm>
            <a:off x="124384" y="1885950"/>
            <a:ext cx="9882447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21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82" y="1"/>
            <a:ext cx="11150221" cy="1583139"/>
          </a:xfrm>
        </p:spPr>
        <p:txBody>
          <a:bodyPr/>
          <a:lstStyle/>
          <a:p>
            <a:r>
              <a:rPr lang="nb-NO" sz="4000" dirty="0"/>
              <a:t>Sak 7: Valg</a:t>
            </a:r>
            <a:r>
              <a:rPr lang="nb-NO" dirty="0"/>
              <a:t> </a:t>
            </a:r>
            <a:br>
              <a:rPr lang="nb-NO" dirty="0"/>
            </a:br>
            <a:endParaRPr lang="nb-NO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838C6199-22C3-860B-0A51-C18EA50D6CA5}"/>
              </a:ext>
            </a:extLst>
          </p:cNvPr>
          <p:cNvSpPr txBox="1"/>
          <p:nvPr/>
        </p:nvSpPr>
        <p:spPr>
          <a:xfrm>
            <a:off x="286603" y="1058290"/>
            <a:ext cx="11634810" cy="23083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b-NO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Valgkomite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Medlem		Ingunn Figenschou Eggen		Ikke på valg – 2 år igjen</a:t>
            </a:r>
          </a:p>
          <a:p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Medlem 		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Stein Roger Sundland		Ikke på valg – 1 år igjen</a:t>
            </a: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Medlem		Svenn Robert Berg			Velges for 3 år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Varamedlem 	Magne Nydalen			Ikke på valg – 2 år igjen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151B295E-97A4-A25B-3814-B4D178326CDF}"/>
              </a:ext>
            </a:extLst>
          </p:cNvPr>
          <p:cNvSpPr txBox="1"/>
          <p:nvPr/>
        </p:nvSpPr>
        <p:spPr>
          <a:xfrm>
            <a:off x="382137" y="4503762"/>
            <a:ext cx="8734567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b-NO" b="1" i="1" dirty="0">
                <a:solidFill>
                  <a:srgbClr val="0070C0"/>
                </a:solidFill>
              </a:rPr>
              <a:t>Forslag til vedtak:</a:t>
            </a:r>
            <a:br>
              <a:rPr lang="nb-NO" b="1" i="1" dirty="0">
                <a:solidFill>
                  <a:srgbClr val="0070C0"/>
                </a:solidFill>
              </a:rPr>
            </a:br>
            <a:endParaRPr lang="nb-NO" b="1" i="1" dirty="0">
              <a:solidFill>
                <a:srgbClr val="0070C0"/>
              </a:solidFill>
              <a:ea typeface="Calibri"/>
              <a:cs typeface="Calibri"/>
            </a:endParaRPr>
          </a:p>
          <a:p>
            <a:pPr lvl="1"/>
            <a:r>
              <a:rPr lang="nb-NO" b="1" i="1" dirty="0"/>
              <a:t>Årsmøte godkjente valgkomiteens innstilling.</a:t>
            </a:r>
          </a:p>
        </p:txBody>
      </p:sp>
    </p:spTree>
    <p:extLst>
      <p:ext uri="{BB962C8B-B14F-4D97-AF65-F5344CB8AC3E}">
        <p14:creationId xmlns:p14="http://schemas.microsoft.com/office/powerpoint/2010/main" val="2321041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pic>
        <p:nvPicPr>
          <p:cNvPr id="1026" name="Picture 2" descr="Morsom metode for å forevige blomstene dine | boligpluss.no">
            <a:extLst>
              <a:ext uri="{FF2B5EF4-FFF2-40B4-BE49-F238E27FC236}">
                <a16:creationId xmlns:a16="http://schemas.microsoft.com/office/drawing/2014/main" id="{371119D6-3DDD-B0E6-CB0E-E5D167A3C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672" y="1309346"/>
            <a:ext cx="5917290" cy="409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045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B4A20AAB-2A4F-9D31-625B-A5F07F0AD6E9}"/>
              </a:ext>
            </a:extLst>
          </p:cNvPr>
          <p:cNvSpPr txBox="1"/>
          <p:nvPr/>
        </p:nvSpPr>
        <p:spPr>
          <a:xfrm>
            <a:off x="2416629" y="2388637"/>
            <a:ext cx="6729703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nb-NO" sz="3200" b="1" dirty="0">
                <a:solidFill>
                  <a:srgbClr val="006E7B"/>
                </a:solidFill>
                <a:latin typeface="Calibri"/>
                <a:ea typeface="MS Mincho"/>
                <a:cs typeface="Times New Roman"/>
              </a:rPr>
              <a:t>Takk for godt møte</a:t>
            </a:r>
          </a:p>
          <a:p>
            <a:pPr algn="ctr"/>
            <a:endParaRPr lang="nb-NO" sz="3200" b="1" i="1" dirty="0">
              <a:solidFill>
                <a:srgbClr val="006E7B"/>
              </a:solidFill>
              <a:latin typeface="Calibri" panose="020F0502020204030204" pitchFamily="34" charset="0"/>
              <a:ea typeface="MS Mincho"/>
              <a:cs typeface="Times New Roman" panose="02020603050405020304" pitchFamily="18" charset="0"/>
            </a:endParaRPr>
          </a:p>
          <a:p>
            <a:pPr algn="ctr"/>
            <a:r>
              <a:rPr lang="nb-NO" sz="3200" b="1" i="1" dirty="0">
                <a:solidFill>
                  <a:srgbClr val="006E7B"/>
                </a:solidFill>
                <a:latin typeface="Calibri"/>
                <a:ea typeface="MS Mincho"/>
                <a:cs typeface="Times New Roman"/>
              </a:rPr>
              <a:t>Vel hjem!</a:t>
            </a:r>
          </a:p>
        </p:txBody>
      </p:sp>
    </p:spTree>
    <p:extLst>
      <p:ext uri="{BB962C8B-B14F-4D97-AF65-F5344CB8AC3E}">
        <p14:creationId xmlns:p14="http://schemas.microsoft.com/office/powerpoint/2010/main" val="6684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INNKALLING TIL ÅRSMØTE 2026 </a:t>
            </a:r>
            <a:b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INNHERRED NÆRINGSFORENING </a:t>
            </a:r>
            <a:b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r>
              <a:rPr lang="nb-NO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.mars kl. 15:00</a:t>
            </a:r>
            <a:br>
              <a:rPr lang="nb-NO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nb-NO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E3D205CF-C74E-8212-BBA6-0A0C4424F370}"/>
              </a:ext>
            </a:extLst>
          </p:cNvPr>
          <p:cNvSpPr txBox="1"/>
          <p:nvPr/>
        </p:nvSpPr>
        <p:spPr>
          <a:xfrm>
            <a:off x="313899" y="1690689"/>
            <a:ext cx="877550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Saksliste: 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1: Konstituering 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Valg av ordstyrer 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Godkjennelse av innkalling og dagsorden 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Valg av sekretær 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Valg av to personer til å skrive under protokoll 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2 Årsoppgjør 2025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Godkjennelse av årsregnskapet for 2025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Godkjennelse av styrets årsmelding for 2025</a:t>
            </a:r>
          </a:p>
          <a:p>
            <a:pPr indent="449580"/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Revisors beretning for 2025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3 Fastsettelse av revisor og styrets godtgjørelse 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4: Medlemskontigent for 2026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5: Orientering om budsjett 2026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6: Behandle evt innkomne saker  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 7: Valg </a:t>
            </a:r>
          </a:p>
        </p:txBody>
      </p:sp>
    </p:spTree>
    <p:extLst>
      <p:ext uri="{BB962C8B-B14F-4D97-AF65-F5344CB8AC3E}">
        <p14:creationId xmlns:p14="http://schemas.microsoft.com/office/powerpoint/2010/main" val="192184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167951"/>
            <a:ext cx="10786150" cy="881542"/>
          </a:xfrm>
        </p:spPr>
        <p:txBody>
          <a:bodyPr>
            <a:normAutofit/>
          </a:bodyPr>
          <a:lstStyle/>
          <a:p>
            <a:r>
              <a:rPr lang="nb-NO" sz="4000" dirty="0"/>
              <a:t>Sak 2 Årsoppgjør 2025, a) </a:t>
            </a:r>
            <a:r>
              <a:rPr lang="nb-NO" sz="3600" dirty="0"/>
              <a:t>Årsregnskap for 2025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523A95BF-B761-19A3-DBCC-169D87A151E0}"/>
              </a:ext>
            </a:extLst>
          </p:cNvPr>
          <p:cNvSpPr txBox="1"/>
          <p:nvPr/>
        </p:nvSpPr>
        <p:spPr>
          <a:xfrm>
            <a:off x="447869" y="1446245"/>
            <a:ext cx="9955764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nb-NO" sz="1600" b="1">
              <a:solidFill>
                <a:schemeClr val="accent5">
                  <a:lumMod val="75000"/>
                </a:schemeClr>
              </a:solidFill>
              <a:cs typeface="Calibri"/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1290FD0-0BE1-C6DA-760B-8DCDFC7D36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1193" y="1049493"/>
            <a:ext cx="5468113" cy="513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37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:a16="http://schemas.microsoft.com/office/drawing/2014/main" id="{B8944C24-B4E7-7AED-7A60-6F011CB53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3" y="761149"/>
            <a:ext cx="11460174" cy="6096851"/>
          </a:xfrm>
          <a:prstGeom prst="rect">
            <a:avLst/>
          </a:prstGeom>
        </p:spPr>
      </p:pic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01F5A974-A065-FE57-E67B-E19AFEF26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167951"/>
            <a:ext cx="10786150" cy="881542"/>
          </a:xfrm>
        </p:spPr>
        <p:txBody>
          <a:bodyPr>
            <a:normAutofit/>
          </a:bodyPr>
          <a:lstStyle/>
          <a:p>
            <a:r>
              <a:rPr lang="nb-NO" sz="4000" dirty="0">
                <a:highlight>
                  <a:srgbClr val="FFFF00"/>
                </a:highlight>
              </a:rPr>
              <a:t>Sak 2 Årsoppgjør 2025, a) Årsregnskap for 2025</a:t>
            </a:r>
          </a:p>
        </p:txBody>
      </p:sp>
    </p:spTree>
    <p:extLst>
      <p:ext uri="{BB962C8B-B14F-4D97-AF65-F5344CB8AC3E}">
        <p14:creationId xmlns:p14="http://schemas.microsoft.com/office/powerpoint/2010/main" val="282486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167951"/>
            <a:ext cx="10786150" cy="881542"/>
          </a:xfrm>
        </p:spPr>
        <p:txBody>
          <a:bodyPr>
            <a:normAutofit/>
          </a:bodyPr>
          <a:lstStyle/>
          <a:p>
            <a:r>
              <a:rPr lang="nb-NO" sz="4000" dirty="0"/>
              <a:t>Sak 2 Årsoppgjør 2025, a)Årsregnskap for 2025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523A95BF-B761-19A3-DBCC-169D87A151E0}"/>
              </a:ext>
            </a:extLst>
          </p:cNvPr>
          <p:cNvSpPr txBox="1"/>
          <p:nvPr/>
        </p:nvSpPr>
        <p:spPr>
          <a:xfrm>
            <a:off x="447869" y="1446245"/>
            <a:ext cx="9955764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nb-NO" sz="1600" b="1">
              <a:solidFill>
                <a:schemeClr val="accent5">
                  <a:lumMod val="75000"/>
                </a:schemeClr>
              </a:solidFill>
              <a:cs typeface="Calibri"/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E3F8540-B47C-9DC5-C094-A6E722720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869" y="888918"/>
            <a:ext cx="6667970" cy="526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70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167951"/>
            <a:ext cx="10786150" cy="881542"/>
          </a:xfrm>
        </p:spPr>
        <p:txBody>
          <a:bodyPr>
            <a:normAutofit/>
          </a:bodyPr>
          <a:lstStyle/>
          <a:p>
            <a:r>
              <a:rPr lang="nb-NO" sz="4000" dirty="0"/>
              <a:t>Sak 2 Årsoppgjør 2025, a) Årsregnskap for 2025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523A95BF-B761-19A3-DBCC-169D87A151E0}"/>
              </a:ext>
            </a:extLst>
          </p:cNvPr>
          <p:cNvSpPr txBox="1"/>
          <p:nvPr/>
        </p:nvSpPr>
        <p:spPr>
          <a:xfrm>
            <a:off x="447869" y="1446245"/>
            <a:ext cx="9955764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nb-NO" sz="1600" b="1">
              <a:solidFill>
                <a:schemeClr val="accent5">
                  <a:lumMod val="75000"/>
                </a:schemeClr>
              </a:solidFill>
              <a:cs typeface="Calibri"/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B6915AC3-2236-28B7-D0F7-287D942F1B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611" y="1049493"/>
            <a:ext cx="6582694" cy="550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1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57963-B6C1-BE6C-E953-237DB9A82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E3161C-9A7D-E5A2-A25E-925367F41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167951"/>
            <a:ext cx="11157857" cy="1522737"/>
          </a:xfrm>
        </p:spPr>
        <p:txBody>
          <a:bodyPr/>
          <a:lstStyle/>
          <a:p>
            <a:r>
              <a:rPr lang="nb-NO" dirty="0"/>
              <a:t>Sak 2 Årsoppgjør 2025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A0201AA-4BBC-6AF5-E6BF-C6FCC0EC4D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A069E7A7-F861-C976-941E-265BDA17CE73}"/>
              </a:ext>
            </a:extLst>
          </p:cNvPr>
          <p:cNvSpPr txBox="1"/>
          <p:nvPr/>
        </p:nvSpPr>
        <p:spPr>
          <a:xfrm>
            <a:off x="518753" y="1942431"/>
            <a:ext cx="9955764" cy="28007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b-NO" sz="1600" b="1" dirty="0">
                <a:solidFill>
                  <a:schemeClr val="accent5">
                    <a:lumMod val="75000"/>
                  </a:schemeClr>
                </a:solidFill>
              </a:rPr>
              <a:t>Sak 2 a. Godkjenning av årsregnskapet for 2025:</a:t>
            </a:r>
          </a:p>
          <a:p>
            <a:endParaRPr lang="nb-NO" sz="1600" dirty="0"/>
          </a:p>
          <a:p>
            <a:r>
              <a:rPr lang="nb-NO" sz="1600" dirty="0"/>
              <a:t>Forslag til vedtak:</a:t>
            </a:r>
          </a:p>
          <a:p>
            <a:endParaRPr lang="nb-NO" sz="1600" dirty="0"/>
          </a:p>
          <a:p>
            <a:pPr lvl="1"/>
            <a:r>
              <a:rPr lang="nb-NO" sz="1600" b="1" i="1" dirty="0"/>
              <a:t>Årsmøte godkjente årsresultatet på kr 221 759,-</a:t>
            </a:r>
            <a:endParaRPr lang="nb-NO" sz="1600" b="1" i="1" dirty="0">
              <a:cs typeface="Calibri"/>
            </a:endParaRPr>
          </a:p>
          <a:p>
            <a:endParaRPr lang="nb-NO" sz="1600" b="1" i="1" dirty="0"/>
          </a:p>
          <a:p>
            <a:pPr lvl="1"/>
            <a:r>
              <a:rPr lang="nb-NO" sz="1600" b="1" i="1" dirty="0"/>
              <a:t>Egenkapital til Innherred Næringsforening, som blir på kr 1 983 237,- etter disponeringen.</a:t>
            </a:r>
            <a:endParaRPr lang="nb-NO" sz="1600" b="1" i="1" dirty="0">
              <a:cs typeface="Calibri"/>
            </a:endParaRPr>
          </a:p>
          <a:p>
            <a:pPr lvl="1"/>
            <a:endParaRPr lang="nb-NO" sz="1600" b="1" i="1" dirty="0"/>
          </a:p>
          <a:p>
            <a:pPr lvl="1"/>
            <a:endParaRPr lang="nb-NO" sz="1600" b="1" i="1" dirty="0"/>
          </a:p>
          <a:p>
            <a:pPr lvl="1"/>
            <a:endParaRPr lang="nb-NO" sz="1600" b="1" i="1" dirty="0"/>
          </a:p>
          <a:p>
            <a:pPr lvl="1"/>
            <a:endParaRPr lang="nb-NO" sz="1600" b="1" i="1" dirty="0"/>
          </a:p>
        </p:txBody>
      </p:sp>
    </p:spTree>
    <p:extLst>
      <p:ext uri="{BB962C8B-B14F-4D97-AF65-F5344CB8AC3E}">
        <p14:creationId xmlns:p14="http://schemas.microsoft.com/office/powerpoint/2010/main" val="195543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Sylinder 3">
            <a:extLst>
              <a:ext uri="{FF2B5EF4-FFF2-40B4-BE49-F238E27FC236}">
                <a16:creationId xmlns:a16="http://schemas.microsoft.com/office/drawing/2014/main" id="{AAEB3960-FA82-5A4E-5AB3-DCE27746217E}"/>
              </a:ext>
            </a:extLst>
          </p:cNvPr>
          <p:cNvSpPr txBox="1"/>
          <p:nvPr/>
        </p:nvSpPr>
        <p:spPr>
          <a:xfrm>
            <a:off x="611136" y="1446245"/>
            <a:ext cx="9955764" cy="37856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1"/>
            <a:endParaRPr lang="nb-NO" sz="1600" b="1" i="1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endParaRPr lang="nb-NO" sz="1600" b="1" i="1" dirty="0"/>
          </a:p>
          <a:p>
            <a:r>
              <a:rPr lang="nb-NO" sz="1600" b="1" dirty="0">
                <a:solidFill>
                  <a:schemeClr val="accent5">
                    <a:lumMod val="75000"/>
                  </a:schemeClr>
                </a:solidFill>
              </a:rPr>
              <a:t>Sak 2 b. Godkjenning av årsmelding 2025:</a:t>
            </a:r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r>
              <a:rPr lang="nb-NO" sz="1600" dirty="0">
                <a:ea typeface="Calibri" panose="020F0502020204030204"/>
                <a:cs typeface="Calibri" panose="020F0502020204030204"/>
                <a:hlinkClick r:id="rId3"/>
              </a:rPr>
              <a:t>https://new.express.adobe.com/webpage/eh5wDyaH6pXv2</a:t>
            </a:r>
            <a:r>
              <a:rPr lang="nb-NO" sz="1600" dirty="0">
                <a:ea typeface="Calibri" panose="020F0502020204030204"/>
                <a:cs typeface="Calibri" panose="020F0502020204030204"/>
              </a:rPr>
              <a:t> </a:t>
            </a:r>
          </a:p>
          <a:p>
            <a:endParaRPr lang="nb-NO" sz="1600" dirty="0">
              <a:ea typeface="Calibri" panose="020F0502020204030204"/>
              <a:cs typeface="Calibri" panose="020F0502020204030204"/>
            </a:endParaRPr>
          </a:p>
          <a:p>
            <a:endParaRPr lang="nb-NO" sz="1600" dirty="0">
              <a:ea typeface="Calibri" panose="020F0502020204030204"/>
              <a:cs typeface="Calibri" panose="020F0502020204030204"/>
            </a:endParaRPr>
          </a:p>
          <a:p>
            <a:endParaRPr lang="nb-NO" sz="1600" dirty="0">
              <a:ea typeface="Calibri" panose="020F0502020204030204"/>
              <a:cs typeface="Calibri" panose="020F0502020204030204"/>
            </a:endParaRPr>
          </a:p>
          <a:p>
            <a:endParaRPr lang="nb-NO" sz="1600" dirty="0">
              <a:ea typeface="Calibri" panose="020F0502020204030204"/>
              <a:cs typeface="Calibri" panose="020F0502020204030204"/>
            </a:endParaRPr>
          </a:p>
          <a:p>
            <a:endParaRPr lang="nb-NO" sz="1600" dirty="0">
              <a:ea typeface="Calibri" panose="020F0502020204030204"/>
              <a:cs typeface="Calibri" panose="020F0502020204030204"/>
            </a:endParaRPr>
          </a:p>
          <a:p>
            <a:r>
              <a:rPr lang="nb-NO" sz="1600" dirty="0"/>
              <a:t>Forslag til vedtak:</a:t>
            </a:r>
            <a:endParaRPr lang="nb-NO" dirty="0">
              <a:ea typeface="Calibri"/>
              <a:cs typeface="Calibri"/>
            </a:endParaRPr>
          </a:p>
          <a:p>
            <a:endParaRPr lang="nb-NO" sz="1600" dirty="0"/>
          </a:p>
          <a:p>
            <a:pPr lvl="1"/>
            <a:r>
              <a:rPr lang="nb-NO" sz="1600" b="1" i="1" dirty="0"/>
              <a:t>Årsmøte godkjente årsmeldingen for 2025. 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167951"/>
            <a:ext cx="10786150" cy="881542"/>
          </a:xfrm>
        </p:spPr>
        <p:txBody>
          <a:bodyPr>
            <a:normAutofit fontScale="90000"/>
          </a:bodyPr>
          <a:lstStyle/>
          <a:p>
            <a:br>
              <a:rPr lang="nb-NO" dirty="0"/>
            </a:br>
            <a:br>
              <a:rPr lang="nb-NO" dirty="0"/>
            </a:br>
            <a:r>
              <a:rPr lang="nb-NO" dirty="0"/>
              <a:t>Sak 2 b) Styrets årsmelding for 2025</a:t>
            </a:r>
            <a:br>
              <a:rPr lang="nb-NO" dirty="0"/>
            </a:br>
            <a:br>
              <a:rPr lang="nb-NO" dirty="0"/>
            </a:br>
            <a:endParaRPr lang="nb-NO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523A95BF-B761-19A3-DBCC-169D87A151E0}"/>
              </a:ext>
            </a:extLst>
          </p:cNvPr>
          <p:cNvSpPr txBox="1"/>
          <p:nvPr/>
        </p:nvSpPr>
        <p:spPr>
          <a:xfrm>
            <a:off x="447869" y="1446245"/>
            <a:ext cx="9955764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nb-NO" sz="1600" b="1">
              <a:solidFill>
                <a:schemeClr val="accent5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764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B7C477-FE79-AA50-7712-85E5B4A1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1" y="167951"/>
            <a:ext cx="11226579" cy="1108399"/>
          </a:xfrm>
        </p:spPr>
        <p:txBody>
          <a:bodyPr>
            <a:normAutofit/>
          </a:bodyPr>
          <a:lstStyle/>
          <a:p>
            <a:r>
              <a:rPr lang="nb-NO" dirty="0"/>
              <a:t>Sak 2 Årsoppgjør 2025 </a:t>
            </a:r>
            <a:br>
              <a:rPr lang="nb-NO" dirty="0"/>
            </a:br>
            <a:r>
              <a:rPr lang="nb-NO" sz="1600" b="1" dirty="0">
                <a:solidFill>
                  <a:schemeClr val="accent1"/>
                </a:solidFill>
                <a:latin typeface="+mn-lt"/>
              </a:rPr>
              <a:t>Sak 2 c. Revisors beretning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E3822248-E9B0-2137-9B3C-CD54A4C2A7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043" y="5407617"/>
            <a:ext cx="3625957" cy="1450383"/>
          </a:xfr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26BA6623-7706-59C9-759B-250F29D0F071}"/>
              </a:ext>
            </a:extLst>
          </p:cNvPr>
          <p:cNvSpPr txBox="1"/>
          <p:nvPr/>
        </p:nvSpPr>
        <p:spPr>
          <a:xfrm>
            <a:off x="195942" y="1276350"/>
            <a:ext cx="75173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1600" b="1" i="1" dirty="0"/>
          </a:p>
          <a:p>
            <a:endParaRPr lang="nb-NO" sz="16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endParaRPr lang="nb-NO" sz="1600" dirty="0"/>
          </a:p>
          <a:p>
            <a:r>
              <a:rPr lang="nb-NO" sz="1600" b="1" dirty="0">
                <a:solidFill>
                  <a:schemeClr val="accent5">
                    <a:lumMod val="75000"/>
                  </a:schemeClr>
                </a:solidFill>
              </a:rPr>
              <a:t>Forslag til vedtak: </a:t>
            </a:r>
            <a:endParaRPr lang="nb-NO" sz="1600" dirty="0"/>
          </a:p>
          <a:p>
            <a:endParaRPr lang="nb-NO" sz="1600" b="1" i="1" dirty="0"/>
          </a:p>
          <a:p>
            <a:pPr lvl="1"/>
            <a:r>
              <a:rPr lang="nb-NO" sz="1600" b="1" i="1" dirty="0"/>
              <a:t>Årsmøte godkjente revisors beretning for 2025. 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6E61029F-6A7A-A51A-97B6-18664BDFBD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942" y="1107203"/>
            <a:ext cx="4762912" cy="5308343"/>
          </a:xfrm>
          <a:prstGeom prst="rect">
            <a:avLst/>
          </a:prstGeom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9B29A0D1-A245-8823-73E1-66597548E1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7932" y="1836823"/>
            <a:ext cx="5963482" cy="301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49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b0fa77-9d82-420b-8500-14b3dec6383b" xsi:nil="true"/>
    <lcf76f155ced4ddcb4097134ff3c332f xmlns="32e38d3b-c9c4-43e6-a765-fc0629adea7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E06FA2DFC4C244A9A037822838D3AD" ma:contentTypeVersion="16" ma:contentTypeDescription="Opprett et nytt dokument." ma:contentTypeScope="" ma:versionID="4a8099e547bb91e8bf7c2c289c842227">
  <xsd:schema xmlns:xsd="http://www.w3.org/2001/XMLSchema" xmlns:xs="http://www.w3.org/2001/XMLSchema" xmlns:p="http://schemas.microsoft.com/office/2006/metadata/properties" xmlns:ns2="32e38d3b-c9c4-43e6-a765-fc0629adea7f" xmlns:ns3="7eb0fa77-9d82-420b-8500-14b3dec6383b" targetNamespace="http://schemas.microsoft.com/office/2006/metadata/properties" ma:root="true" ma:fieldsID="8a3564e68bb66be749f7b8c6da36c97a" ns2:_="" ns3:_="">
    <xsd:import namespace="32e38d3b-c9c4-43e6-a765-fc0629adea7f"/>
    <xsd:import namespace="7eb0fa77-9d82-420b-8500-14b3dec638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38d3b-c9c4-43e6-a765-fc0629adea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54fec477-6d91-4167-94b2-754eee2235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b0fa77-9d82-420b-8500-14b3dec6383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Global taksonomikolonne" ma:hidden="true" ma:list="{a4d59044-403a-4f4d-b648-7a6bc4149736}" ma:internalName="TaxCatchAll" ma:showField="CatchAllData" ma:web="7eb0fa77-9d82-420b-8500-14b3dec638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F7B460-E619-4CD5-8255-1140044FA6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6DAB1E-F78B-4509-A442-551AF9BC4FFD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8f1421e5-7095-4952-8cc7-97331bab3100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7eb0fa77-9d82-420b-8500-14b3dec6383b"/>
    <ds:schemaRef ds:uri="32e38d3b-c9c4-43e6-a765-fc0629adea7f"/>
  </ds:schemaRefs>
</ds:datastoreItem>
</file>

<file path=customXml/itemProps3.xml><?xml version="1.0" encoding="utf-8"?>
<ds:datastoreItem xmlns:ds="http://schemas.openxmlformats.org/officeDocument/2006/customXml" ds:itemID="{9B1AC29A-247C-4F64-A0BC-8ED3A82C8C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e38d3b-c9c4-43e6-a765-fc0629adea7f"/>
    <ds:schemaRef ds:uri="7eb0fa77-9d82-420b-8500-14b3dec638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2293</TotalTime>
  <Words>546</Words>
  <Application>Microsoft Office PowerPoint</Application>
  <PresentationFormat>Widescreen</PresentationFormat>
  <Paragraphs>125</Paragraphs>
  <Slides>16</Slides>
  <Notes>11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Office-tema</vt:lpstr>
      <vt:lpstr>PowerPoint-presentasjon</vt:lpstr>
      <vt:lpstr>   INNKALLING TIL ÅRSMØTE 2026  INNHERRED NÆRINGSFORENING  18.mars kl. 15:00   </vt:lpstr>
      <vt:lpstr>Sak 2 Årsoppgjør 2025, a) Årsregnskap for 2025</vt:lpstr>
      <vt:lpstr>Sak 2 Årsoppgjør 2025, a) Årsregnskap for 2025</vt:lpstr>
      <vt:lpstr>Sak 2 Årsoppgjør 2025, a)Årsregnskap for 2025</vt:lpstr>
      <vt:lpstr>Sak 2 Årsoppgjør 2025, a) Årsregnskap for 2025</vt:lpstr>
      <vt:lpstr>Sak 2 Årsoppgjør 2025</vt:lpstr>
      <vt:lpstr>  Sak 2 b) Styrets årsmelding for 2025  </vt:lpstr>
      <vt:lpstr>Sak 2 Årsoppgjør 2025  Sak 2 c. Revisors beretning</vt:lpstr>
      <vt:lpstr> Sak 3 Fastsettelse av revisor og styrets godtgjørelse  </vt:lpstr>
      <vt:lpstr>Sak 4: Medlemskontigent for 2027 </vt:lpstr>
      <vt:lpstr>Sak 5: Orientering om budsjett 2026 </vt:lpstr>
      <vt:lpstr>Sak 7: Valg  </vt:lpstr>
      <vt:lpstr>Sak 7: Valg  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Ingrid Dahl Furunes</dc:creator>
  <cp:lastModifiedBy>Ingrid Dahl Furunes</cp:lastModifiedBy>
  <cp:revision>86</cp:revision>
  <dcterms:created xsi:type="dcterms:W3CDTF">2022-09-29T17:28:59Z</dcterms:created>
  <dcterms:modified xsi:type="dcterms:W3CDTF">2026-03-19T06:38:03Z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0x01010033E06FA2DFC4C244A9A037822838D3AD</vt:lpwstr>
  </property>
  <property fmtid="{D5CDD505-2E9C-101B-9397-08002B2CF9AE}" pid="3" name="MediaServiceImageTags">
    <vt:lpwstr/>
  </property>
</Properties>
</file>