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9" r:id="rId6"/>
    <p:sldId id="348" r:id="rId7"/>
    <p:sldId id="342" r:id="rId8"/>
    <p:sldId id="257" r:id="rId9"/>
    <p:sldId id="343" r:id="rId10"/>
    <p:sldId id="268" r:id="rId11"/>
    <p:sldId id="344" r:id="rId12"/>
    <p:sldId id="259" r:id="rId13"/>
    <p:sldId id="345" r:id="rId14"/>
    <p:sldId id="293" r:id="rId15"/>
    <p:sldId id="346" r:id="rId16"/>
    <p:sldId id="260" r:id="rId17"/>
    <p:sldId id="347" r:id="rId18"/>
    <p:sldId id="261" r:id="rId19"/>
    <p:sldId id="349" r:id="rId20"/>
    <p:sldId id="297" r:id="rId21"/>
    <p:sldId id="350" r:id="rId22"/>
    <p:sldId id="299" r:id="rId23"/>
    <p:sldId id="351" r:id="rId24"/>
    <p:sldId id="329" r:id="rId25"/>
    <p:sldId id="352" r:id="rId26"/>
    <p:sldId id="303" r:id="rId27"/>
    <p:sldId id="353" r:id="rId28"/>
    <p:sldId id="262" r:id="rId29"/>
    <p:sldId id="354" r:id="rId30"/>
    <p:sldId id="306" r:id="rId31"/>
    <p:sldId id="355" r:id="rId32"/>
    <p:sldId id="309" r:id="rId33"/>
    <p:sldId id="356" r:id="rId34"/>
    <p:sldId id="311" r:id="rId35"/>
    <p:sldId id="357" r:id="rId36"/>
    <p:sldId id="313" r:id="rId37"/>
    <p:sldId id="358" r:id="rId38"/>
    <p:sldId id="315" r:id="rId39"/>
    <p:sldId id="359" r:id="rId40"/>
    <p:sldId id="337" r:id="rId41"/>
    <p:sldId id="360" r:id="rId42"/>
    <p:sldId id="361" r:id="rId43"/>
    <p:sldId id="363" r:id="rId44"/>
    <p:sldId id="362" r:id="rId45"/>
    <p:sldId id="364" r:id="rId46"/>
    <p:sldId id="288" r:id="rId47"/>
    <p:sldId id="365" r:id="rId48"/>
    <p:sldId id="341" r:id="rId49"/>
    <p:sldId id="318" r:id="rId5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12DFF6-7DCA-8044-8275-5A90BD6BF12F}" v="132" dt="2026-01-15T15:50:50.7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21"/>
    <p:restoredTop sz="94789"/>
  </p:normalViewPr>
  <p:slideViewPr>
    <p:cSldViewPr snapToGrid="0">
      <p:cViewPr varScale="1">
        <p:scale>
          <a:sx n="62" d="100"/>
          <a:sy n="62" d="100"/>
        </p:scale>
        <p:origin x="216" y="1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ld Klokkerhaug" userId="30e02b77-103e-4206-b986-e102e1d9e186" providerId="ADAL" clId="{8B1E8E1C-1955-57F7-BF04-C64401C64380}"/>
    <pc:docChg chg="custSel modSld">
      <pc:chgData name="Arild Klokkerhaug" userId="30e02b77-103e-4206-b986-e102e1d9e186" providerId="ADAL" clId="{8B1E8E1C-1955-57F7-BF04-C64401C64380}" dt="2026-01-15T15:51:13.332" v="327" actId="20577"/>
      <pc:docMkLst>
        <pc:docMk/>
      </pc:docMkLst>
      <pc:sldChg chg="addSp delSp modSp mod">
        <pc:chgData name="Arild Klokkerhaug" userId="30e02b77-103e-4206-b986-e102e1d9e186" providerId="ADAL" clId="{8B1E8E1C-1955-57F7-BF04-C64401C64380}" dt="2026-01-15T15:50:37.689" v="315" actId="1076"/>
        <pc:sldMkLst>
          <pc:docMk/>
          <pc:sldMk cId="3282133869" sldId="288"/>
        </pc:sldMkLst>
        <pc:spChg chg="mod">
          <ac:chgData name="Arild Klokkerhaug" userId="30e02b77-103e-4206-b986-e102e1d9e186" providerId="ADAL" clId="{8B1E8E1C-1955-57F7-BF04-C64401C64380}" dt="2026-01-15T12:51:26.317" v="90" actId="20577"/>
          <ac:spMkLst>
            <pc:docMk/>
            <pc:sldMk cId="3282133869" sldId="288"/>
            <ac:spMk id="2" creationId="{EDB7C477-FE79-AA50-7712-85E5B4A1340A}"/>
          </ac:spMkLst>
        </pc:spChg>
        <pc:picChg chg="add mod">
          <ac:chgData name="Arild Klokkerhaug" userId="30e02b77-103e-4206-b986-e102e1d9e186" providerId="ADAL" clId="{8B1E8E1C-1955-57F7-BF04-C64401C64380}" dt="2026-01-15T15:50:37.689" v="315" actId="1076"/>
          <ac:picMkLst>
            <pc:docMk/>
            <pc:sldMk cId="3282133869" sldId="288"/>
            <ac:picMk id="4" creationId="{4B2FD318-EE76-8BF4-7ABA-C8002C85B5A1}"/>
          </ac:picMkLst>
        </pc:picChg>
        <pc:picChg chg="del">
          <ac:chgData name="Arild Klokkerhaug" userId="30e02b77-103e-4206-b986-e102e1d9e186" providerId="ADAL" clId="{8B1E8E1C-1955-57F7-BF04-C64401C64380}" dt="2026-01-15T15:50:28.105" v="312" actId="478"/>
          <ac:picMkLst>
            <pc:docMk/>
            <pc:sldMk cId="3282133869" sldId="288"/>
            <ac:picMk id="6" creationId="{B8A0175F-27F5-1AE2-0887-F5F5C7EDA96E}"/>
          </ac:picMkLst>
        </pc:picChg>
      </pc:sldChg>
      <pc:sldChg chg="addSp delSp modSp mod">
        <pc:chgData name="Arild Klokkerhaug" userId="30e02b77-103e-4206-b986-e102e1d9e186" providerId="ADAL" clId="{8B1E8E1C-1955-57F7-BF04-C64401C64380}" dt="2026-01-15T15:51:13.332" v="327" actId="20577"/>
        <pc:sldMkLst>
          <pc:docMk/>
          <pc:sldMk cId="1870563102" sldId="318"/>
        </pc:sldMkLst>
        <pc:spChg chg="mod">
          <ac:chgData name="Arild Klokkerhaug" userId="30e02b77-103e-4206-b986-e102e1d9e186" providerId="ADAL" clId="{8B1E8E1C-1955-57F7-BF04-C64401C64380}" dt="2026-01-15T15:51:13.332" v="327" actId="20577"/>
          <ac:spMkLst>
            <pc:docMk/>
            <pc:sldMk cId="1870563102" sldId="318"/>
            <ac:spMk id="2" creationId="{EDB7C477-FE79-AA50-7712-85E5B4A1340A}"/>
          </ac:spMkLst>
        </pc:spChg>
        <pc:spChg chg="mod">
          <ac:chgData name="Arild Klokkerhaug" userId="30e02b77-103e-4206-b986-e102e1d9e186" providerId="ADAL" clId="{8B1E8E1C-1955-57F7-BF04-C64401C64380}" dt="2026-01-15T13:03:35.373" v="308" actId="20577"/>
          <ac:spMkLst>
            <pc:docMk/>
            <pc:sldMk cId="1870563102" sldId="318"/>
            <ac:spMk id="9" creationId="{07C71305-B1D3-95DD-174C-444E3D3DE6BC}"/>
          </ac:spMkLst>
        </pc:spChg>
        <pc:picChg chg="add mod">
          <ac:chgData name="Arild Klokkerhaug" userId="30e02b77-103e-4206-b986-e102e1d9e186" providerId="ADAL" clId="{8B1E8E1C-1955-57F7-BF04-C64401C64380}" dt="2026-01-15T15:50:50.743" v="321"/>
          <ac:picMkLst>
            <pc:docMk/>
            <pc:sldMk cId="1870563102" sldId="318"/>
            <ac:picMk id="3" creationId="{A9BDD054-41BD-38AC-2195-0EF21213DBCA}"/>
          </ac:picMkLst>
        </pc:picChg>
        <pc:picChg chg="del">
          <ac:chgData name="Arild Klokkerhaug" userId="30e02b77-103e-4206-b986-e102e1d9e186" providerId="ADAL" clId="{8B1E8E1C-1955-57F7-BF04-C64401C64380}" dt="2026-01-15T15:50:50.027" v="320" actId="478"/>
          <ac:picMkLst>
            <pc:docMk/>
            <pc:sldMk cId="1870563102" sldId="318"/>
            <ac:picMk id="8" creationId="{B0950644-88D3-484C-84BD-6D4FD0BF2012}"/>
          </ac:picMkLst>
        </pc:picChg>
      </pc:sldChg>
      <pc:sldChg chg="addSp delSp modSp mod">
        <pc:chgData name="Arild Klokkerhaug" userId="30e02b77-103e-4206-b986-e102e1d9e186" providerId="ADAL" clId="{8B1E8E1C-1955-57F7-BF04-C64401C64380}" dt="2026-01-15T15:50:47.032" v="319"/>
        <pc:sldMkLst>
          <pc:docMk/>
          <pc:sldMk cId="3987661764" sldId="341"/>
        </pc:sldMkLst>
        <pc:spChg chg="mod">
          <ac:chgData name="Arild Klokkerhaug" userId="30e02b77-103e-4206-b986-e102e1d9e186" providerId="ADAL" clId="{8B1E8E1C-1955-57F7-BF04-C64401C64380}" dt="2026-01-15T13:02:48.239" v="300" actId="20577"/>
          <ac:spMkLst>
            <pc:docMk/>
            <pc:sldMk cId="3987661764" sldId="341"/>
            <ac:spMk id="2" creationId="{D0C7C03E-8B4E-FF73-D5C7-D587BCBE996A}"/>
          </ac:spMkLst>
        </pc:spChg>
        <pc:picChg chg="add mod">
          <ac:chgData name="Arild Klokkerhaug" userId="30e02b77-103e-4206-b986-e102e1d9e186" providerId="ADAL" clId="{8B1E8E1C-1955-57F7-BF04-C64401C64380}" dt="2026-01-15T15:50:47.032" v="319"/>
          <ac:picMkLst>
            <pc:docMk/>
            <pc:sldMk cId="3987661764" sldId="341"/>
            <ac:picMk id="3" creationId="{1C19F5EA-5003-FFA6-E76C-E5A3D6BB55A2}"/>
          </ac:picMkLst>
        </pc:picChg>
        <pc:picChg chg="del">
          <ac:chgData name="Arild Klokkerhaug" userId="30e02b77-103e-4206-b986-e102e1d9e186" providerId="ADAL" clId="{8B1E8E1C-1955-57F7-BF04-C64401C64380}" dt="2026-01-15T15:50:46.341" v="318" actId="478"/>
          <ac:picMkLst>
            <pc:docMk/>
            <pc:sldMk cId="3987661764" sldId="341"/>
            <ac:picMk id="6" creationId="{45321CA9-48F7-2245-BE9E-BAFAAC161B00}"/>
          </ac:picMkLst>
        </pc:picChg>
      </pc:sldChg>
      <pc:sldChg chg="addSp delSp modSp mod">
        <pc:chgData name="Arild Klokkerhaug" userId="30e02b77-103e-4206-b986-e102e1d9e186" providerId="ADAL" clId="{8B1E8E1C-1955-57F7-BF04-C64401C64380}" dt="2026-01-15T15:50:43.658" v="317"/>
        <pc:sldMkLst>
          <pc:docMk/>
          <pc:sldMk cId="1868960492" sldId="365"/>
        </pc:sldMkLst>
        <pc:picChg chg="add mod">
          <ac:chgData name="Arild Klokkerhaug" userId="30e02b77-103e-4206-b986-e102e1d9e186" providerId="ADAL" clId="{8B1E8E1C-1955-57F7-BF04-C64401C64380}" dt="2026-01-15T15:50:43.658" v="317"/>
          <ac:picMkLst>
            <pc:docMk/>
            <pc:sldMk cId="1868960492" sldId="365"/>
            <ac:picMk id="3" creationId="{C7441C27-2CDD-A57A-AD8C-5AE20A905CFB}"/>
          </ac:picMkLst>
        </pc:picChg>
        <pc:picChg chg="del">
          <ac:chgData name="Arild Klokkerhaug" userId="30e02b77-103e-4206-b986-e102e1d9e186" providerId="ADAL" clId="{8B1E8E1C-1955-57F7-BF04-C64401C64380}" dt="2026-01-15T15:50:42.669" v="316" actId="478"/>
          <ac:picMkLst>
            <pc:docMk/>
            <pc:sldMk cId="1868960492" sldId="365"/>
            <ac:picMk id="6" creationId="{35A515F7-0FCB-6440-6590-F433FC7B60B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42C9BB-8BDC-E257-85E4-DF1FF58664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B34349-D20E-75E6-0A95-58F39BAED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5F1B6F-F8DE-9095-D76F-279AB7C5A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44E860-E399-698D-40D3-524B7C3C8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2EC47D-B375-902A-6D06-1A0D44450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4649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A7D4C5-DD8B-9B0E-854B-49F7AA01D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1FF56-865D-63E1-4D0F-1962AE214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5B26C1-316A-C9EC-4844-28CCE9026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6ACBBC-EE23-1583-7483-BC41CB9BD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A93957-32B6-67C9-2B90-63413EC71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458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C173E7-5B06-DC5B-0ACE-BA7033E5B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A9283EE-EA37-FAED-A250-58D0AF110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27C81F-F85F-6553-B3D1-A0278AFE0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C903CD-FA14-8FDA-4B05-CC93C76C5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CC2725-0B5A-4ACC-232C-49CFBE2E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409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C9D470-0F2E-E010-B44E-B34BE663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28CF6E-584C-AA96-3072-4876BEFAA1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2AA766B-5A15-E5A7-1732-EEA9BCFF0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ECD20ED-C8C7-0374-F56F-F56128DAC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75DF10E-893D-DA4C-296F-DEDBDD3F6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F78E07-60D4-0B2C-4965-0D08564D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5261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271281-778E-57BD-AB3E-474B45198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037BEB8-7791-BEB8-B38F-4926C5C87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6D9BF6A-F6ED-2110-2F64-E8AAA0168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06160C8-BB1C-F3BD-929A-0859EBAD91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FA348A1-A8E7-A2BB-2355-B67A06EA2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4C36E42-31EF-2010-AC85-9B16B4AE0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A1E5CCE-FBFE-54FA-1A86-4390CEB7A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8897076-60F1-13C8-A11B-F8012F6AF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58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E24FDE-6FE1-BA2A-1E17-E08D308F4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D643CD4-5618-FF0A-7B7B-DA041434F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F3BD99F-9856-5684-6EA1-8F405DAED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74DE7DB-BCA8-FE81-A51C-C8291685E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001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FCA7106-46E9-C433-283A-FD373FE4D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11D5FE8-9CB2-B839-3BFB-E08DDEB6F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7FD00A3-338D-C335-81E2-7D709024A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185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EFEEB0-2337-0A62-E1C8-8381A4ECE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777A9B-59D4-A412-1653-95E8BE3D7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498B744-E6FA-D3B4-2E49-2150D27B4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09C19D0-0EBA-767B-2FFC-07790BE76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F7FF5E0-75E1-A798-9FCA-F63B64999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007E11C-1192-A947-017D-24D5E6BEF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2513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B5523B-13FC-8E5A-1616-F4361D8B8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8E41684-4297-BF59-BB71-07260407C9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5850DBF-ADEC-7C4C-B323-A35C3829F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F2F0595-6AFF-18C7-3844-FF559F0B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6FBA4C1-9441-6739-9669-C1A2E31A9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EB84E78-078A-B25F-B0AA-B3A2FB7DA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8315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3F862E-A7B4-0F73-9367-86BE00851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8303B61-4EAB-76CB-0E46-19AF7DA91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7F56F1F-6404-B372-B758-D49AF05F3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56C3DB-9265-B9D0-717B-7B5739BC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5DACF5-3920-9349-1D6C-DC772061E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497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362EBBB-EA81-BD18-83C0-F0BA4E2A5D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6A3E6A4-B48A-8979-B3F3-8201BD0123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1A5B22F-D9F4-3B0D-5207-182DC2668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9CC3E0-8D53-DBF1-AD93-10C5870D1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784102-3564-85D8-7552-1A7E7942E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173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AED6716-2C05-207B-57C2-38000405F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3D1AE4-BAD8-8D5F-B51D-7BB797727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A797FC-896B-C741-A553-FD6902BFE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9BDFA-5A0F-4B29-9833-BB376F45D14A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EB1380-A3F1-7D35-5100-2E588156FE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713737-1351-6DBA-499A-4F034E324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31AC2-ADCA-4D6E-8875-A0433293B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026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39015A8C-130F-9618-E7CB-AAC0A432E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57588"/>
            <a:ext cx="9144000" cy="2559205"/>
          </a:xfrm>
        </p:spPr>
        <p:txBody>
          <a:bodyPr>
            <a:normAutofit/>
          </a:bodyPr>
          <a:lstStyle/>
          <a:p>
            <a:r>
              <a:rPr lang="nb-NO" sz="5400" dirty="0"/>
              <a:t>FASIT</a:t>
            </a:r>
          </a:p>
          <a:p>
            <a:r>
              <a:rPr lang="nb-NO" sz="5400" dirty="0"/>
              <a:t>Årets Klarsynte Innherred 2025</a:t>
            </a:r>
          </a:p>
          <a:p>
            <a:r>
              <a:rPr lang="nb-NO" dirty="0"/>
              <a:t>Arild Klokkerhaug, Næringspolitisk leder</a:t>
            </a:r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9FB337B-9F88-E44E-8DC8-09B1556FE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475" y="779590"/>
            <a:ext cx="4103049" cy="164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41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32" y="0"/>
            <a:ext cx="10232464" cy="1325563"/>
          </a:xfrm>
        </p:spPr>
        <p:txBody>
          <a:bodyPr>
            <a:normAutofit/>
          </a:bodyPr>
          <a:lstStyle/>
          <a:p>
            <a:r>
              <a:rPr lang="nb-NO" dirty="0"/>
              <a:t>Fargene setter stemningen!</a:t>
            </a:r>
          </a:p>
        </p:txBody>
      </p:sp>
      <p:pic>
        <p:nvPicPr>
          <p:cNvPr id="13" name="Plassholder for innhold 4">
            <a:extLst>
              <a:ext uri="{FF2B5EF4-FFF2-40B4-BE49-F238E27FC236}">
                <a16:creationId xmlns:a16="http://schemas.microsoft.com/office/drawing/2014/main" id="{9CD65A23-7C55-6463-AB4E-0C7BC6100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E771694A-E0C8-1FE7-4461-3160A6F6A1E6}"/>
              </a:ext>
            </a:extLst>
          </p:cNvPr>
          <p:cNvSpPr txBox="1"/>
          <p:nvPr/>
        </p:nvSpPr>
        <p:spPr>
          <a:xfrm>
            <a:off x="1003831" y="1473805"/>
            <a:ext cx="105606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0" dirty="0">
                <a:solidFill>
                  <a:srgbClr val="FF0000"/>
                </a:solidFill>
              </a:rPr>
              <a:t>Rødt svar = pessimist </a:t>
            </a:r>
            <a:endParaRPr lang="nb-NO" sz="8000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83376E30-68C0-421E-1381-0AE855F32E66}"/>
              </a:ext>
            </a:extLst>
          </p:cNvPr>
          <p:cNvSpPr txBox="1"/>
          <p:nvPr/>
        </p:nvSpPr>
        <p:spPr>
          <a:xfrm>
            <a:off x="1003830" y="2945486"/>
            <a:ext cx="105606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0" dirty="0">
                <a:solidFill>
                  <a:srgbClr val="FFC000"/>
                </a:solidFill>
              </a:rPr>
              <a:t>Orange svar = realist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79915EAC-B316-BB34-A02B-84E421AA11DB}"/>
              </a:ext>
            </a:extLst>
          </p:cNvPr>
          <p:cNvSpPr txBox="1"/>
          <p:nvPr/>
        </p:nvSpPr>
        <p:spPr>
          <a:xfrm>
            <a:off x="1003830" y="4417167"/>
            <a:ext cx="105606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0" dirty="0">
                <a:solidFill>
                  <a:srgbClr val="00B050"/>
                </a:solidFill>
              </a:rPr>
              <a:t>Grønt svar = optimist </a:t>
            </a:r>
          </a:p>
        </p:txBody>
      </p:sp>
    </p:spTree>
    <p:extLst>
      <p:ext uri="{BB962C8B-B14F-4D97-AF65-F5344CB8AC3E}">
        <p14:creationId xmlns:p14="http://schemas.microsoft.com/office/powerpoint/2010/main" val="1506500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DB87A-C327-984E-0ED8-B85A4FA8B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diagram, Font&#10;&#10;KI-generert innhold kan være feil.">
            <a:extLst>
              <a:ext uri="{FF2B5EF4-FFF2-40B4-BE49-F238E27FC236}">
                <a16:creationId xmlns:a16="http://schemas.microsoft.com/office/drawing/2014/main" id="{E79B64F9-0874-943E-E8BE-14BD70C8E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36" y="1043533"/>
            <a:ext cx="7772400" cy="581446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44F99D6-0AD2-F2B9-DD9B-53009B14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32" y="0"/>
            <a:ext cx="10232464" cy="1325563"/>
          </a:xfrm>
        </p:spPr>
        <p:txBody>
          <a:bodyPr>
            <a:normAutofit/>
          </a:bodyPr>
          <a:lstStyle/>
          <a:p>
            <a:r>
              <a:rPr lang="nb-NO" dirty="0"/>
              <a:t>Hva skjedde med styringsrenta?</a:t>
            </a:r>
          </a:p>
        </p:txBody>
      </p:sp>
      <p:pic>
        <p:nvPicPr>
          <p:cNvPr id="13" name="Plassholder for innhold 4">
            <a:extLst>
              <a:ext uri="{FF2B5EF4-FFF2-40B4-BE49-F238E27FC236}">
                <a16:creationId xmlns:a16="http://schemas.microsoft.com/office/drawing/2014/main" id="{CE7E3B6B-4ACF-71D6-5AE6-3755816A2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3737F796-4A7B-8803-6B87-2036EC360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323431"/>
              </p:ext>
            </p:extLst>
          </p:nvPr>
        </p:nvGraphicFramePr>
        <p:xfrm>
          <a:off x="2950418" y="5200022"/>
          <a:ext cx="730927" cy="1614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927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38145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38145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38145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239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D52B1-2AAE-FFF0-6F3C-165B6F4F7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e 15">
            <a:extLst>
              <a:ext uri="{FF2B5EF4-FFF2-40B4-BE49-F238E27FC236}">
                <a16:creationId xmlns:a16="http://schemas.microsoft.com/office/drawing/2014/main" id="{881BE305-002B-C546-B215-022A1138B8FE}"/>
              </a:ext>
            </a:extLst>
          </p:cNvPr>
          <p:cNvGrpSpPr/>
          <p:nvPr/>
        </p:nvGrpSpPr>
        <p:grpSpPr>
          <a:xfrm>
            <a:off x="191507" y="1043533"/>
            <a:ext cx="7772400" cy="5814467"/>
            <a:chOff x="191507" y="1043533"/>
            <a:chExt cx="7772400" cy="5814467"/>
          </a:xfrm>
        </p:grpSpPr>
        <p:pic>
          <p:nvPicPr>
            <p:cNvPr id="5" name="Bilde 4" descr="Et bilde som inneholder tekst, skjermbilde, diagram, Font&#10;&#10;KI-generert innhold kan være feil.">
              <a:extLst>
                <a:ext uri="{FF2B5EF4-FFF2-40B4-BE49-F238E27FC236}">
                  <a16:creationId xmlns:a16="http://schemas.microsoft.com/office/drawing/2014/main" id="{79608337-C09A-95F6-8E9E-E1765CDA7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507" y="1043533"/>
              <a:ext cx="7772400" cy="5814467"/>
            </a:xfrm>
            <a:prstGeom prst="rect">
              <a:avLst/>
            </a:prstGeom>
          </p:spPr>
        </p:pic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E1837344-9426-3A8D-F207-891C6B924A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597" y="3412652"/>
              <a:ext cx="3443527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FA6A28D0-3D5B-9997-357D-C6222F7C145B}"/>
                </a:ext>
              </a:extLst>
            </p:cNvPr>
            <p:cNvCxnSpPr>
              <a:cxnSpLocks/>
            </p:cNvCxnSpPr>
            <p:nvPr/>
          </p:nvCxnSpPr>
          <p:spPr>
            <a:xfrm>
              <a:off x="3851124" y="3412652"/>
              <a:ext cx="0" cy="135771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7AB31B06-4C45-A217-CC2C-17DF742A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32" y="0"/>
            <a:ext cx="10232464" cy="1325563"/>
          </a:xfrm>
        </p:spPr>
        <p:txBody>
          <a:bodyPr>
            <a:normAutofit/>
          </a:bodyPr>
          <a:lstStyle/>
          <a:p>
            <a:r>
              <a:rPr lang="nb-NO" dirty="0"/>
              <a:t>Hva skjedde med styringsrenta?</a:t>
            </a:r>
          </a:p>
        </p:txBody>
      </p:sp>
      <p:pic>
        <p:nvPicPr>
          <p:cNvPr id="13" name="Plassholder for innhold 4">
            <a:extLst>
              <a:ext uri="{FF2B5EF4-FFF2-40B4-BE49-F238E27FC236}">
                <a16:creationId xmlns:a16="http://schemas.microsoft.com/office/drawing/2014/main" id="{D04BC1D1-3B30-2E90-3CFC-58B754E7E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9DFAF840-C76A-6D5C-4E98-F3F5C71E1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555904"/>
              </p:ext>
            </p:extLst>
          </p:nvPr>
        </p:nvGraphicFramePr>
        <p:xfrm>
          <a:off x="2945529" y="5200022"/>
          <a:ext cx="730927" cy="1614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927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38145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38145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38145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</a:tbl>
          </a:graphicData>
        </a:graphic>
      </p:graphicFrame>
      <p:sp>
        <p:nvSpPr>
          <p:cNvPr id="6" name="TekstSylinder 5">
            <a:extLst>
              <a:ext uri="{FF2B5EF4-FFF2-40B4-BE49-F238E27FC236}">
                <a16:creationId xmlns:a16="http://schemas.microsoft.com/office/drawing/2014/main" id="{6E215880-C348-3452-B6F0-A4B283B3F916}"/>
              </a:ext>
            </a:extLst>
          </p:cNvPr>
          <p:cNvSpPr txBox="1"/>
          <p:nvPr/>
        </p:nvSpPr>
        <p:spPr>
          <a:xfrm>
            <a:off x="6120064" y="2327967"/>
            <a:ext cx="54410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0000"/>
                </a:solidFill>
              </a:rPr>
              <a:t>2</a:t>
            </a:r>
            <a:endParaRPr lang="nb-NO" sz="3600" dirty="0">
              <a:solidFill>
                <a:srgbClr val="FF0000"/>
              </a:solidFill>
            </a:endParaRPr>
          </a:p>
        </p:txBody>
      </p:sp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0478DF12-5291-C04E-C0DD-1B177B03EC68}"/>
              </a:ext>
            </a:extLst>
          </p:cNvPr>
          <p:cNvSpPr/>
          <p:nvPr/>
        </p:nvSpPr>
        <p:spPr>
          <a:xfrm>
            <a:off x="262456" y="5190566"/>
            <a:ext cx="3443527" cy="438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9520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30" y="0"/>
            <a:ext cx="11080381" cy="1325563"/>
          </a:xfrm>
        </p:spPr>
        <p:txBody>
          <a:bodyPr/>
          <a:lstStyle/>
          <a:p>
            <a:r>
              <a:rPr lang="nb-NO" dirty="0"/>
              <a:t>Ble det solgt tomter på </a:t>
            </a:r>
            <a:r>
              <a:rPr lang="nb-NO" dirty="0" err="1"/>
              <a:t>Ørin</a:t>
            </a:r>
            <a:r>
              <a:rPr lang="nb-NO" dirty="0"/>
              <a:t> Sør II?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3822248-E9B0-2137-9B3C-CD54A4C2A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0B7ABD1C-AB22-5FF3-2194-83E5162F5D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284938"/>
              </p:ext>
            </p:extLst>
          </p:nvPr>
        </p:nvGraphicFramePr>
        <p:xfrm>
          <a:off x="4905141" y="4974253"/>
          <a:ext cx="630555" cy="1752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38151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3815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3815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3815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63%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pic>
        <p:nvPicPr>
          <p:cNvPr id="6" name="Bilde 5" descr="Et bilde som inneholder tekst, skjermbilde, programvare, Nettside&#10;&#10;KI-generert innhold kan være feil.">
            <a:extLst>
              <a:ext uri="{FF2B5EF4-FFF2-40B4-BE49-F238E27FC236}">
                <a16:creationId xmlns:a16="http://schemas.microsoft.com/office/drawing/2014/main" id="{09E6AAF8-3C0D-0B07-7B02-BEAC8C8F6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1066799"/>
            <a:ext cx="7263635" cy="5768181"/>
          </a:xfrm>
          <a:prstGeom prst="rect">
            <a:avLst/>
          </a:prstGeom>
        </p:spPr>
      </p:pic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9DD0B4ED-E2FF-DE35-AC97-980ED0B20E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577871"/>
              </p:ext>
            </p:extLst>
          </p:nvPr>
        </p:nvGraphicFramePr>
        <p:xfrm>
          <a:off x="2929692" y="4745914"/>
          <a:ext cx="630555" cy="2089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226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226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226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226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84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02886-6002-DB7E-7EBB-8439BFFF8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637F5A-3E9F-E11E-F6CC-59EAE3B4F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30" y="0"/>
            <a:ext cx="11080381" cy="1325563"/>
          </a:xfrm>
        </p:spPr>
        <p:txBody>
          <a:bodyPr/>
          <a:lstStyle/>
          <a:p>
            <a:r>
              <a:rPr lang="nb-NO" dirty="0"/>
              <a:t>Ble det solgt tomter på </a:t>
            </a:r>
            <a:r>
              <a:rPr lang="nb-NO" dirty="0" err="1"/>
              <a:t>Ørin</a:t>
            </a:r>
            <a:r>
              <a:rPr lang="nb-NO" dirty="0"/>
              <a:t> Sør II?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C24D180-D05D-3306-D78C-CE8967C73B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53F9FE77-7E8C-1125-2E34-421ACDD365C4}"/>
              </a:ext>
            </a:extLst>
          </p:cNvPr>
          <p:cNvGraphicFramePr>
            <a:graphicFrameLocks noGrp="1"/>
          </p:cNvGraphicFramePr>
          <p:nvPr/>
        </p:nvGraphicFramePr>
        <p:xfrm>
          <a:off x="4905141" y="4974253"/>
          <a:ext cx="630555" cy="1752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38151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3815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3815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3815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63%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pic>
        <p:nvPicPr>
          <p:cNvPr id="6" name="Bilde 5" descr="Et bilde som inneholder tekst, skjermbilde, programvare, Nettside&#10;&#10;KI-generert innhold kan være feil.">
            <a:extLst>
              <a:ext uri="{FF2B5EF4-FFF2-40B4-BE49-F238E27FC236}">
                <a16:creationId xmlns:a16="http://schemas.microsoft.com/office/drawing/2014/main" id="{D3123A2E-8636-0759-5BBA-53931E9F6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1066799"/>
            <a:ext cx="7263635" cy="5768181"/>
          </a:xfrm>
          <a:prstGeom prst="rect">
            <a:avLst/>
          </a:prstGeom>
        </p:spPr>
      </p:pic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35393201-7B37-CDC4-48F3-6227B5A8C2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184812"/>
              </p:ext>
            </p:extLst>
          </p:nvPr>
        </p:nvGraphicFramePr>
        <p:xfrm>
          <a:off x="2929692" y="4745914"/>
          <a:ext cx="630555" cy="2089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226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226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226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226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41A0F308-D09A-CA7E-04E2-44E63F88B9F3}"/>
              </a:ext>
            </a:extLst>
          </p:cNvPr>
          <p:cNvSpPr/>
          <p:nvPr/>
        </p:nvSpPr>
        <p:spPr>
          <a:xfrm>
            <a:off x="463978" y="4712096"/>
            <a:ext cx="3060411" cy="438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1711162-B483-67BB-3FAE-72FF22B7D7BD}"/>
              </a:ext>
            </a:extLst>
          </p:cNvPr>
          <p:cNvSpPr txBox="1"/>
          <p:nvPr/>
        </p:nvSpPr>
        <p:spPr>
          <a:xfrm>
            <a:off x="6120064" y="2327967"/>
            <a:ext cx="54410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0000"/>
                </a:solidFill>
              </a:rPr>
              <a:t>0</a:t>
            </a:r>
            <a:endParaRPr lang="nb-NO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913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06" y="-1"/>
            <a:ext cx="12158497" cy="1325563"/>
          </a:xfrm>
        </p:spPr>
        <p:txBody>
          <a:bodyPr/>
          <a:lstStyle/>
          <a:p>
            <a:r>
              <a:rPr lang="nb-NO" dirty="0"/>
              <a:t>Ble næringstomta ved Gråmyra solgt? </a:t>
            </a:r>
          </a:p>
        </p:txBody>
      </p:sp>
      <p:pic>
        <p:nvPicPr>
          <p:cNvPr id="12" name="Plassholder for innhold 4">
            <a:extLst>
              <a:ext uri="{FF2B5EF4-FFF2-40B4-BE49-F238E27FC236}">
                <a16:creationId xmlns:a16="http://schemas.microsoft.com/office/drawing/2014/main" id="{B674A65D-9500-D532-2122-4B13FEC8E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7517519A-D929-EEC5-D2DE-4E1E9B8E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784706"/>
              </p:ext>
            </p:extLst>
          </p:nvPr>
        </p:nvGraphicFramePr>
        <p:xfrm>
          <a:off x="4212236" y="5212080"/>
          <a:ext cx="630555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7%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pic>
        <p:nvPicPr>
          <p:cNvPr id="5" name="Bilde 4" descr="Et bilde som inneholder tekst, skjermbilde, Nettside, Nettsted&#10;&#10;KI-generert innhold kan være feil.">
            <a:extLst>
              <a:ext uri="{FF2B5EF4-FFF2-40B4-BE49-F238E27FC236}">
                <a16:creationId xmlns:a16="http://schemas.microsoft.com/office/drawing/2014/main" id="{67CDA9E4-E10A-8CE5-09D1-C8B0AA6C6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03" y="1053573"/>
            <a:ext cx="7772400" cy="5621547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60661C7E-7395-0468-F50D-5939A923A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809940"/>
              </p:ext>
            </p:extLst>
          </p:nvPr>
        </p:nvGraphicFramePr>
        <p:xfrm>
          <a:off x="5301706" y="4625788"/>
          <a:ext cx="630555" cy="2049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12334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12334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12334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12334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80%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7446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BFC66-CE5F-D6F3-01D2-064219B3A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64166F-F3C6-86AD-FF50-BCBE6E99E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06" y="-1"/>
            <a:ext cx="12158497" cy="1325563"/>
          </a:xfrm>
        </p:spPr>
        <p:txBody>
          <a:bodyPr/>
          <a:lstStyle/>
          <a:p>
            <a:r>
              <a:rPr lang="nb-NO" dirty="0"/>
              <a:t>Ble næringstomta ved Gråmyra solgt? </a:t>
            </a:r>
          </a:p>
        </p:txBody>
      </p:sp>
      <p:pic>
        <p:nvPicPr>
          <p:cNvPr id="12" name="Plassholder for innhold 4">
            <a:extLst>
              <a:ext uri="{FF2B5EF4-FFF2-40B4-BE49-F238E27FC236}">
                <a16:creationId xmlns:a16="http://schemas.microsoft.com/office/drawing/2014/main" id="{8C7731EC-0750-9582-561F-FCE1D3C1C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020F0EC2-7BDF-AB3A-AB61-803025B95A7D}"/>
              </a:ext>
            </a:extLst>
          </p:cNvPr>
          <p:cNvGraphicFramePr>
            <a:graphicFrameLocks noGrp="1"/>
          </p:cNvGraphicFramePr>
          <p:nvPr/>
        </p:nvGraphicFramePr>
        <p:xfrm>
          <a:off x="4212236" y="5212080"/>
          <a:ext cx="630555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7%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pic>
        <p:nvPicPr>
          <p:cNvPr id="5" name="Bilde 4" descr="Et bilde som inneholder tekst, skjermbilde, Nettside, Nettsted&#10;&#10;KI-generert innhold kan være feil.">
            <a:extLst>
              <a:ext uri="{FF2B5EF4-FFF2-40B4-BE49-F238E27FC236}">
                <a16:creationId xmlns:a16="http://schemas.microsoft.com/office/drawing/2014/main" id="{3F8F4162-530D-8C3E-1886-C0DA2F099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03" y="1053573"/>
            <a:ext cx="7772400" cy="5621547"/>
          </a:xfrm>
          <a:prstGeom prst="rect">
            <a:avLst/>
          </a:prstGeom>
        </p:spPr>
      </p:pic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285752B1-3C6F-0831-8EAB-EFEA0CE03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957708"/>
              </p:ext>
            </p:extLst>
          </p:nvPr>
        </p:nvGraphicFramePr>
        <p:xfrm>
          <a:off x="5301706" y="4625788"/>
          <a:ext cx="630555" cy="2049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12334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12334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12334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12334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80%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6" name="TekstSylinder 5">
            <a:extLst>
              <a:ext uri="{FF2B5EF4-FFF2-40B4-BE49-F238E27FC236}">
                <a16:creationId xmlns:a16="http://schemas.microsoft.com/office/drawing/2014/main" id="{CE991388-9734-3A5B-DDAA-17DE9C90D737}"/>
              </a:ext>
            </a:extLst>
          </p:cNvPr>
          <p:cNvSpPr txBox="1"/>
          <p:nvPr/>
        </p:nvSpPr>
        <p:spPr>
          <a:xfrm>
            <a:off x="6120064" y="2327967"/>
            <a:ext cx="54410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0000"/>
                </a:solidFill>
              </a:rPr>
              <a:t>Usolgt</a:t>
            </a:r>
            <a:endParaRPr lang="nb-NO" sz="3600" dirty="0">
              <a:solidFill>
                <a:srgbClr val="FF0000"/>
              </a:solidFill>
            </a:endParaRPr>
          </a:p>
        </p:txBody>
      </p:sp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011CB1BD-87C6-9CD0-C648-C2CDD2E48DD5}"/>
              </a:ext>
            </a:extLst>
          </p:cNvPr>
          <p:cNvSpPr/>
          <p:nvPr/>
        </p:nvSpPr>
        <p:spPr>
          <a:xfrm>
            <a:off x="377632" y="6146695"/>
            <a:ext cx="5554629" cy="438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9613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75806FB2-4E8E-7A75-3D06-39AA56FD8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12" y="1661543"/>
            <a:ext cx="6756400" cy="5054600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6F7C7668-DC36-DDE1-6DB3-790739FB9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7A18079D-D446-8AFD-C50A-5D8B4A1BA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108896"/>
              </p:ext>
            </p:extLst>
          </p:nvPr>
        </p:nvGraphicFramePr>
        <p:xfrm>
          <a:off x="2842016" y="4607856"/>
          <a:ext cx="630555" cy="2081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0449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0449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044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044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71%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9" name="Tittel 1">
            <a:extLst>
              <a:ext uri="{FF2B5EF4-FFF2-40B4-BE49-F238E27FC236}">
                <a16:creationId xmlns:a16="http://schemas.microsoft.com/office/drawing/2014/main" id="{846C8F5B-3097-171F-C0B7-9AD228008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0"/>
            <a:ext cx="10794983" cy="1325563"/>
          </a:xfrm>
        </p:spPr>
        <p:txBody>
          <a:bodyPr/>
          <a:lstStyle/>
          <a:p>
            <a:r>
              <a:rPr lang="nb-NO" dirty="0"/>
              <a:t>Etablerte </a:t>
            </a:r>
            <a:r>
              <a:rPr lang="nb-NO" dirty="0" err="1"/>
              <a:t>Sopra</a:t>
            </a:r>
            <a:r>
              <a:rPr lang="nb-NO" dirty="0"/>
              <a:t> </a:t>
            </a:r>
            <a:r>
              <a:rPr lang="nb-NO" dirty="0" err="1"/>
              <a:t>Steria</a:t>
            </a:r>
            <a:r>
              <a:rPr lang="nb-NO" dirty="0"/>
              <a:t> seg på Innherred Sør?</a:t>
            </a:r>
          </a:p>
        </p:txBody>
      </p:sp>
    </p:spTree>
    <p:extLst>
      <p:ext uri="{BB962C8B-B14F-4D97-AF65-F5344CB8AC3E}">
        <p14:creationId xmlns:p14="http://schemas.microsoft.com/office/powerpoint/2010/main" val="1207312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6E6C4-DE9F-873B-5937-1ACCCF67C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EE7B18CC-44B4-1C38-C5CD-5F9FE11E1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12" y="1661543"/>
            <a:ext cx="6756400" cy="5054600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3FA5D16D-8645-0D17-65EC-17CD398FC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33A5FAE9-225C-4B50-EC1C-8E3FF06AC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969530"/>
              </p:ext>
            </p:extLst>
          </p:nvPr>
        </p:nvGraphicFramePr>
        <p:xfrm>
          <a:off x="2842016" y="4607856"/>
          <a:ext cx="630555" cy="2081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0449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0449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044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044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71%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9" name="Tittel 1">
            <a:extLst>
              <a:ext uri="{FF2B5EF4-FFF2-40B4-BE49-F238E27FC236}">
                <a16:creationId xmlns:a16="http://schemas.microsoft.com/office/drawing/2014/main" id="{F1798D6E-F8E9-0FF9-62D6-EA12344E1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0"/>
            <a:ext cx="10794983" cy="1325563"/>
          </a:xfrm>
        </p:spPr>
        <p:txBody>
          <a:bodyPr/>
          <a:lstStyle/>
          <a:p>
            <a:r>
              <a:rPr lang="nb-NO" dirty="0"/>
              <a:t>Etablerte </a:t>
            </a:r>
            <a:r>
              <a:rPr lang="nb-NO" dirty="0" err="1"/>
              <a:t>Sopra</a:t>
            </a:r>
            <a:r>
              <a:rPr lang="nb-NO" dirty="0"/>
              <a:t> </a:t>
            </a:r>
            <a:r>
              <a:rPr lang="nb-NO" dirty="0" err="1"/>
              <a:t>Steria</a:t>
            </a:r>
            <a:r>
              <a:rPr lang="nb-NO" dirty="0"/>
              <a:t> seg på Innherred Sør?</a:t>
            </a:r>
          </a:p>
        </p:txBody>
      </p:sp>
      <p:sp>
        <p:nvSpPr>
          <p:cNvPr id="2" name="Avrundet rektangel 1">
            <a:extLst>
              <a:ext uri="{FF2B5EF4-FFF2-40B4-BE49-F238E27FC236}">
                <a16:creationId xmlns:a16="http://schemas.microsoft.com/office/drawing/2014/main" id="{2811479E-62B4-75B4-75D1-7FBB372A4CC2}"/>
              </a:ext>
            </a:extLst>
          </p:cNvPr>
          <p:cNvSpPr/>
          <p:nvPr/>
        </p:nvSpPr>
        <p:spPr>
          <a:xfrm>
            <a:off x="287988" y="6128766"/>
            <a:ext cx="3184584" cy="438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53395FF-5ADE-9338-6E13-CA7123559203}"/>
              </a:ext>
            </a:extLst>
          </p:cNvPr>
          <p:cNvSpPr txBox="1"/>
          <p:nvPr/>
        </p:nvSpPr>
        <p:spPr>
          <a:xfrm>
            <a:off x="6120064" y="2327967"/>
            <a:ext cx="54410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0000"/>
                </a:solidFill>
              </a:rPr>
              <a:t>Nei</a:t>
            </a:r>
            <a:endParaRPr lang="nb-NO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012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53" y="311782"/>
            <a:ext cx="11847094" cy="1325563"/>
          </a:xfrm>
        </p:spPr>
        <p:txBody>
          <a:bodyPr>
            <a:normAutofit/>
          </a:bodyPr>
          <a:lstStyle/>
          <a:p>
            <a:r>
              <a:rPr lang="nb-NO" sz="4000" dirty="0"/>
              <a:t>Ble det en babyboom i 2025?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417A00D-4131-7804-D217-925A517FAE07}"/>
              </a:ext>
            </a:extLst>
          </p:cNvPr>
          <p:cNvSpPr txBox="1"/>
          <p:nvPr/>
        </p:nvSpPr>
        <p:spPr>
          <a:xfrm>
            <a:off x="2915653" y="5019558"/>
            <a:ext cx="1921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>
                <a:solidFill>
                  <a:srgbClr val="FF0000"/>
                </a:solidFill>
              </a:rPr>
              <a:t>2021: 178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C3877178-03FA-2BBA-D749-35E191F67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DA349552-F651-A633-9885-6DF1EB057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877032"/>
              </p:ext>
            </p:extLst>
          </p:nvPr>
        </p:nvGraphicFramePr>
        <p:xfrm>
          <a:off x="4946754" y="5116778"/>
          <a:ext cx="588537" cy="1659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537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14986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1498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31%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1498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1498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pic>
        <p:nvPicPr>
          <p:cNvPr id="5" name="Bilde 4" descr="Et bilde som inneholder tekst, skjermbilde, person&#10;&#10;KI-generert innhold kan være feil.">
            <a:extLst>
              <a:ext uri="{FF2B5EF4-FFF2-40B4-BE49-F238E27FC236}">
                <a16:creationId xmlns:a16="http://schemas.microsoft.com/office/drawing/2014/main" id="{7E64163D-671A-B355-B392-05FD84FBF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53" y="1307544"/>
            <a:ext cx="7142747" cy="5469178"/>
          </a:xfrm>
          <a:prstGeom prst="rect">
            <a:avLst/>
          </a:prstGeom>
        </p:spPr>
      </p:pic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926157E5-3E38-E41D-353E-E5D5BF8C2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91199"/>
              </p:ext>
            </p:extLst>
          </p:nvPr>
        </p:nvGraphicFramePr>
        <p:xfrm>
          <a:off x="2491064" y="4876800"/>
          <a:ext cx="630555" cy="1942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85669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8566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8566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8566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783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83525-F545-CFF7-D03A-86FD5E48C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FF0432-5246-DA86-E71D-4DC37835A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53" y="311782"/>
            <a:ext cx="11847094" cy="1325563"/>
          </a:xfrm>
        </p:spPr>
        <p:txBody>
          <a:bodyPr>
            <a:normAutofit/>
          </a:bodyPr>
          <a:lstStyle/>
          <a:p>
            <a:r>
              <a:rPr lang="nb-NO" sz="4000" dirty="0"/>
              <a:t>Ble det en babyboom i 2025?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45600BA-E427-C86B-D673-32497F19BD8E}"/>
              </a:ext>
            </a:extLst>
          </p:cNvPr>
          <p:cNvSpPr txBox="1"/>
          <p:nvPr/>
        </p:nvSpPr>
        <p:spPr>
          <a:xfrm>
            <a:off x="2915653" y="5019558"/>
            <a:ext cx="1921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>
                <a:solidFill>
                  <a:srgbClr val="FF0000"/>
                </a:solidFill>
              </a:rPr>
              <a:t>2021: 178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A0BD1C63-07FD-FFE2-168E-71BBC1AE8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3DFE1ABC-EA43-CBFF-770F-BF37363A56C0}"/>
              </a:ext>
            </a:extLst>
          </p:cNvPr>
          <p:cNvGraphicFramePr>
            <a:graphicFrameLocks noGrp="1"/>
          </p:cNvGraphicFramePr>
          <p:nvPr/>
        </p:nvGraphicFramePr>
        <p:xfrm>
          <a:off x="4946754" y="5116778"/>
          <a:ext cx="588537" cy="1659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537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14986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1498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31%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1498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1498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pic>
        <p:nvPicPr>
          <p:cNvPr id="5" name="Bilde 4" descr="Et bilde som inneholder tekst, skjermbilde, person&#10;&#10;KI-generert innhold kan være feil.">
            <a:extLst>
              <a:ext uri="{FF2B5EF4-FFF2-40B4-BE49-F238E27FC236}">
                <a16:creationId xmlns:a16="http://schemas.microsoft.com/office/drawing/2014/main" id="{BF0EE577-ADC5-57DB-3783-04DB105AA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53" y="1307544"/>
            <a:ext cx="7142747" cy="5469178"/>
          </a:xfrm>
          <a:prstGeom prst="rect">
            <a:avLst/>
          </a:prstGeom>
        </p:spPr>
      </p:pic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D6F9B2A1-15B1-809D-D9B8-0FCECAC5595F}"/>
              </a:ext>
            </a:extLst>
          </p:cNvPr>
          <p:cNvGraphicFramePr>
            <a:graphicFrameLocks noGrp="1"/>
          </p:cNvGraphicFramePr>
          <p:nvPr/>
        </p:nvGraphicFramePr>
        <p:xfrm>
          <a:off x="2491064" y="4876800"/>
          <a:ext cx="630555" cy="1942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555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85669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8566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8566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8566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4" name="Avrundet rektangel 3">
            <a:extLst>
              <a:ext uri="{FF2B5EF4-FFF2-40B4-BE49-F238E27FC236}">
                <a16:creationId xmlns:a16="http://schemas.microsoft.com/office/drawing/2014/main" id="{C39757F1-4964-FD27-525B-CC880E52EC1D}"/>
              </a:ext>
            </a:extLst>
          </p:cNvPr>
          <p:cNvSpPr/>
          <p:nvPr/>
        </p:nvSpPr>
        <p:spPr>
          <a:xfrm>
            <a:off x="198343" y="5788115"/>
            <a:ext cx="3184584" cy="438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D8DE435-9D2B-BF2D-B2AC-A806F6A8F4A5}"/>
              </a:ext>
            </a:extLst>
          </p:cNvPr>
          <p:cNvSpPr txBox="1"/>
          <p:nvPr/>
        </p:nvSpPr>
        <p:spPr>
          <a:xfrm>
            <a:off x="6120064" y="2327967"/>
            <a:ext cx="544107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C000"/>
                </a:solidFill>
              </a:rPr>
              <a:t>768</a:t>
            </a:r>
          </a:p>
          <a:p>
            <a:pPr algn="ctr"/>
            <a:r>
              <a:rPr lang="nb-NO" sz="2800" dirty="0"/>
              <a:t>0,0% økning </a:t>
            </a:r>
            <a:r>
              <a:rPr lang="nb-NO" sz="2800" dirty="0" err="1"/>
              <a:t>vs</a:t>
            </a:r>
            <a:r>
              <a:rPr lang="nb-NO" sz="2800" dirty="0"/>
              <a:t> 3% i Norge</a:t>
            </a:r>
          </a:p>
        </p:txBody>
      </p:sp>
    </p:spTree>
    <p:extLst>
      <p:ext uri="{BB962C8B-B14F-4D97-AF65-F5344CB8AC3E}">
        <p14:creationId xmlns:p14="http://schemas.microsoft.com/office/powerpoint/2010/main" val="1021494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Menneskeansikt, skjermbilde, kvinne&#10;&#10;KI-generert innhold kan være feil.">
            <a:extLst>
              <a:ext uri="{FF2B5EF4-FFF2-40B4-BE49-F238E27FC236}">
                <a16:creationId xmlns:a16="http://schemas.microsoft.com/office/drawing/2014/main" id="{45C5EDD5-E113-CECC-028E-1D6133DCC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47" y="1169366"/>
            <a:ext cx="7247847" cy="566380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604" y="0"/>
            <a:ext cx="10515600" cy="1325563"/>
          </a:xfrm>
        </p:spPr>
        <p:txBody>
          <a:bodyPr/>
          <a:lstStyle/>
          <a:p>
            <a:r>
              <a:rPr lang="nb-NO" dirty="0"/>
              <a:t>Hvor høyt klatret «La Palma» på </a:t>
            </a:r>
            <a:r>
              <a:rPr lang="nb-NO" dirty="0" err="1"/>
              <a:t>Netflixlista</a:t>
            </a:r>
            <a:r>
              <a:rPr lang="nb-NO" dirty="0"/>
              <a:t>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C3877178-03FA-2BBA-D749-35E191F67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1D0372CD-CFB9-B363-D7A2-FDDDE66F2F06}"/>
              </a:ext>
            </a:extLst>
          </p:cNvPr>
          <p:cNvSpPr/>
          <p:nvPr/>
        </p:nvSpPr>
        <p:spPr>
          <a:xfrm>
            <a:off x="7628021" y="2746209"/>
            <a:ext cx="782053" cy="312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8443D85F-51FE-1C42-5C94-F31564B7D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733719"/>
              </p:ext>
            </p:extLst>
          </p:nvPr>
        </p:nvGraphicFramePr>
        <p:xfrm>
          <a:off x="4185128" y="4912658"/>
          <a:ext cx="878516" cy="1956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89093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792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F3F8A-DDC0-78D3-AD9E-DCC60E27F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Menneskeansikt, skjermbilde, kvinne&#10;&#10;KI-generert innhold kan være feil.">
            <a:extLst>
              <a:ext uri="{FF2B5EF4-FFF2-40B4-BE49-F238E27FC236}">
                <a16:creationId xmlns:a16="http://schemas.microsoft.com/office/drawing/2014/main" id="{DD449A2A-3DD7-66BF-63FD-4A4A84562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47" y="1169366"/>
            <a:ext cx="7247847" cy="566380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5AB8739-0014-BDAA-B539-3E7A239D6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604" y="0"/>
            <a:ext cx="10515600" cy="1325563"/>
          </a:xfrm>
        </p:spPr>
        <p:txBody>
          <a:bodyPr/>
          <a:lstStyle/>
          <a:p>
            <a:r>
              <a:rPr lang="nb-NO" dirty="0"/>
              <a:t>Hvor høyt klatret «La Palma» på </a:t>
            </a:r>
            <a:r>
              <a:rPr lang="nb-NO" dirty="0" err="1"/>
              <a:t>Netflixlista</a:t>
            </a:r>
            <a:r>
              <a:rPr lang="nb-NO" dirty="0"/>
              <a:t>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C907D3E4-3C86-69B8-1E09-92568FDA0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151050D9-5C03-4C4C-B362-DA3EC6D0A866}"/>
              </a:ext>
            </a:extLst>
          </p:cNvPr>
          <p:cNvSpPr/>
          <p:nvPr/>
        </p:nvSpPr>
        <p:spPr>
          <a:xfrm>
            <a:off x="7628021" y="2746209"/>
            <a:ext cx="782053" cy="312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C5B98A61-F656-044A-9FB4-27F4ACD3548D}"/>
              </a:ext>
            </a:extLst>
          </p:cNvPr>
          <p:cNvGraphicFramePr>
            <a:graphicFrameLocks noGrp="1"/>
          </p:cNvGraphicFramePr>
          <p:nvPr/>
        </p:nvGraphicFramePr>
        <p:xfrm>
          <a:off x="4185128" y="4912658"/>
          <a:ext cx="878516" cy="1956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89093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15F67E66-92E9-1505-5253-1826337CCCCD}"/>
              </a:ext>
            </a:extLst>
          </p:cNvPr>
          <p:cNvSpPr txBox="1"/>
          <p:nvPr/>
        </p:nvSpPr>
        <p:spPr>
          <a:xfrm>
            <a:off x="6120064" y="2327967"/>
            <a:ext cx="54410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C000"/>
                </a:solidFill>
              </a:rPr>
              <a:t>7. plass</a:t>
            </a:r>
          </a:p>
        </p:txBody>
      </p:sp>
      <p:sp>
        <p:nvSpPr>
          <p:cNvPr id="4" name="Avrundet rektangel 3">
            <a:extLst>
              <a:ext uri="{FF2B5EF4-FFF2-40B4-BE49-F238E27FC236}">
                <a16:creationId xmlns:a16="http://schemas.microsoft.com/office/drawing/2014/main" id="{D16DD260-71F6-1411-6860-6D3872D25612}"/>
              </a:ext>
            </a:extLst>
          </p:cNvPr>
          <p:cNvSpPr/>
          <p:nvPr/>
        </p:nvSpPr>
        <p:spPr>
          <a:xfrm>
            <a:off x="323846" y="5841902"/>
            <a:ext cx="4739798" cy="438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3236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traktor&#10;&#10;KI-generert innhold kan være feil.">
            <a:extLst>
              <a:ext uri="{FF2B5EF4-FFF2-40B4-BE49-F238E27FC236}">
                <a16:creationId xmlns:a16="http://schemas.microsoft.com/office/drawing/2014/main" id="{86923125-6748-0BE0-1A4D-2797039C5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10" y="1062615"/>
            <a:ext cx="7061614" cy="575046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0"/>
            <a:ext cx="11418610" cy="1325563"/>
          </a:xfrm>
        </p:spPr>
        <p:txBody>
          <a:bodyPr/>
          <a:lstStyle/>
          <a:p>
            <a:r>
              <a:rPr lang="nb-NO" dirty="0"/>
              <a:t>Hvor stort ble </a:t>
            </a:r>
            <a:r>
              <a:rPr lang="nb-NO" dirty="0" err="1"/>
              <a:t>Vømmøltoget</a:t>
            </a:r>
            <a:r>
              <a:rPr lang="nb-NO" dirty="0"/>
              <a:t>?</a:t>
            </a:r>
          </a:p>
        </p:txBody>
      </p:sp>
      <p:pic>
        <p:nvPicPr>
          <p:cNvPr id="18" name="Plassholder for innhold 4">
            <a:extLst>
              <a:ext uri="{FF2B5EF4-FFF2-40B4-BE49-F238E27FC236}">
                <a16:creationId xmlns:a16="http://schemas.microsoft.com/office/drawing/2014/main" id="{3B1DB8CE-33CB-00E5-719F-F3956D5F4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A91096E6-6240-2BBD-9B36-F359E19E7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988010"/>
              </p:ext>
            </p:extLst>
          </p:nvPr>
        </p:nvGraphicFramePr>
        <p:xfrm>
          <a:off x="2553552" y="4901628"/>
          <a:ext cx="878516" cy="1956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89093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25%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47%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111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C96DE-0FA0-3DBE-3DD8-067EB3357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traktor&#10;&#10;KI-generert innhold kan være feil.">
            <a:extLst>
              <a:ext uri="{FF2B5EF4-FFF2-40B4-BE49-F238E27FC236}">
                <a16:creationId xmlns:a16="http://schemas.microsoft.com/office/drawing/2014/main" id="{78FE6D62-D082-243F-2934-CCB8E3B13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10" y="1062615"/>
            <a:ext cx="7061614" cy="575046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3849AFC-3BFC-618A-B30E-019EB9DC4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0"/>
            <a:ext cx="11418610" cy="1325563"/>
          </a:xfrm>
        </p:spPr>
        <p:txBody>
          <a:bodyPr/>
          <a:lstStyle/>
          <a:p>
            <a:r>
              <a:rPr lang="nb-NO" dirty="0"/>
              <a:t>Hvor stort ble </a:t>
            </a:r>
            <a:r>
              <a:rPr lang="nb-NO" dirty="0" err="1"/>
              <a:t>Vømmøltoget</a:t>
            </a:r>
            <a:r>
              <a:rPr lang="nb-NO" dirty="0"/>
              <a:t>?</a:t>
            </a:r>
          </a:p>
        </p:txBody>
      </p:sp>
      <p:pic>
        <p:nvPicPr>
          <p:cNvPr id="18" name="Plassholder for innhold 4">
            <a:extLst>
              <a:ext uri="{FF2B5EF4-FFF2-40B4-BE49-F238E27FC236}">
                <a16:creationId xmlns:a16="http://schemas.microsoft.com/office/drawing/2014/main" id="{E835A705-073A-851E-FDBF-C9B0419C9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6B0AC682-BD43-44A3-2003-3F7258C5F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142252"/>
              </p:ext>
            </p:extLst>
          </p:nvPr>
        </p:nvGraphicFramePr>
        <p:xfrm>
          <a:off x="2553552" y="4901628"/>
          <a:ext cx="878516" cy="1956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89093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25%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47%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3" name="Avrundet rektangel 2">
            <a:extLst>
              <a:ext uri="{FF2B5EF4-FFF2-40B4-BE49-F238E27FC236}">
                <a16:creationId xmlns:a16="http://schemas.microsoft.com/office/drawing/2014/main" id="{E6B468A7-8B4B-88F1-3A06-98BBD15D80CD}"/>
              </a:ext>
            </a:extLst>
          </p:cNvPr>
          <p:cNvSpPr/>
          <p:nvPr/>
        </p:nvSpPr>
        <p:spPr>
          <a:xfrm>
            <a:off x="183653" y="6323985"/>
            <a:ext cx="3248415" cy="438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39D631B-256E-D759-AC00-3BC05D632F87}"/>
              </a:ext>
            </a:extLst>
          </p:cNvPr>
          <p:cNvSpPr txBox="1"/>
          <p:nvPr/>
        </p:nvSpPr>
        <p:spPr>
          <a:xfrm>
            <a:off x="6120064" y="2327967"/>
            <a:ext cx="544107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00B050"/>
                </a:solidFill>
              </a:rPr>
              <a:t>124</a:t>
            </a:r>
          </a:p>
          <a:p>
            <a:pPr algn="ctr"/>
            <a:r>
              <a:rPr lang="nb-NO" sz="2800" dirty="0"/>
              <a:t>70 kjørende og 54 gående</a:t>
            </a:r>
          </a:p>
        </p:txBody>
      </p:sp>
    </p:spTree>
    <p:extLst>
      <p:ext uri="{BB962C8B-B14F-4D97-AF65-F5344CB8AC3E}">
        <p14:creationId xmlns:p14="http://schemas.microsoft.com/office/powerpoint/2010/main" val="1502071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Font, Merke&#10;&#10;KI-generert innhold kan være feil.">
            <a:extLst>
              <a:ext uri="{FF2B5EF4-FFF2-40B4-BE49-F238E27FC236}">
                <a16:creationId xmlns:a16="http://schemas.microsoft.com/office/drawing/2014/main" id="{021FD332-B77C-79CA-3A16-513519366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62" y="1506071"/>
            <a:ext cx="9326131" cy="5243447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6F7C7668-DC36-DDE1-6DB3-790739FB9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26149E0D-87D9-AB37-F401-A0A8C6885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108411"/>
              </p:ext>
            </p:extLst>
          </p:nvPr>
        </p:nvGraphicFramePr>
        <p:xfrm>
          <a:off x="3270725" y="4159625"/>
          <a:ext cx="2054307" cy="27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4307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683559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683559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68355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73%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68355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27%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10" name="Tittel 1">
            <a:extLst>
              <a:ext uri="{FF2B5EF4-FFF2-40B4-BE49-F238E27FC236}">
                <a16:creationId xmlns:a16="http://schemas.microsoft.com/office/drawing/2014/main" id="{D35774B0-88D3-5AD0-0F31-3238B61DE2C5}"/>
              </a:ext>
            </a:extLst>
          </p:cNvPr>
          <p:cNvSpPr txBox="1">
            <a:spLocks/>
          </p:cNvSpPr>
          <p:nvPr/>
        </p:nvSpPr>
        <p:spPr>
          <a:xfrm>
            <a:off x="998910" y="0"/>
            <a:ext cx="107993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/>
              <a:t>Ble minst en togavgang innstilt i Romjula?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4775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E4A18-2A71-27DC-83E8-37D9A4CEF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Font, Merke&#10;&#10;KI-generert innhold kan være feil.">
            <a:extLst>
              <a:ext uri="{FF2B5EF4-FFF2-40B4-BE49-F238E27FC236}">
                <a16:creationId xmlns:a16="http://schemas.microsoft.com/office/drawing/2014/main" id="{E5353BF0-F4BA-4923-6EC4-66F524F97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62" y="1506071"/>
            <a:ext cx="9326131" cy="524344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5C5286D-41E8-7592-BB5E-B4353158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910" y="0"/>
            <a:ext cx="10799389" cy="1325563"/>
          </a:xfrm>
        </p:spPr>
        <p:txBody>
          <a:bodyPr/>
          <a:lstStyle/>
          <a:p>
            <a:r>
              <a:rPr lang="nb-NO" dirty="0"/>
              <a:t>Ble minst en togavgang innstilt i Romjula?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B77D003E-1216-EC7B-9D4A-0EEFC3956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D57ECFF5-4E99-5DF9-5F3D-1309029D01E0}"/>
              </a:ext>
            </a:extLst>
          </p:cNvPr>
          <p:cNvGraphicFramePr>
            <a:graphicFrameLocks noGrp="1"/>
          </p:cNvGraphicFramePr>
          <p:nvPr/>
        </p:nvGraphicFramePr>
        <p:xfrm>
          <a:off x="3270725" y="4159625"/>
          <a:ext cx="2054307" cy="27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4307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683559">
                <a:tc>
                  <a:txBody>
                    <a:bodyPr/>
                    <a:lstStyle/>
                    <a:p>
                      <a:endParaRPr lang="nb-NO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683559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68355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73%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683559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27%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3" name="Avrundet rektangel 2">
            <a:extLst>
              <a:ext uri="{FF2B5EF4-FFF2-40B4-BE49-F238E27FC236}">
                <a16:creationId xmlns:a16="http://schemas.microsoft.com/office/drawing/2014/main" id="{FCA818B8-3A8C-4BD9-11DF-F03AE49CECCB}"/>
              </a:ext>
            </a:extLst>
          </p:cNvPr>
          <p:cNvSpPr/>
          <p:nvPr/>
        </p:nvSpPr>
        <p:spPr>
          <a:xfrm>
            <a:off x="324378" y="5483493"/>
            <a:ext cx="3978681" cy="438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BAB2884-E80D-B55D-187A-6F0C0ACF284F}"/>
              </a:ext>
            </a:extLst>
          </p:cNvPr>
          <p:cNvSpPr txBox="1"/>
          <p:nvPr/>
        </p:nvSpPr>
        <p:spPr>
          <a:xfrm>
            <a:off x="6783447" y="2812060"/>
            <a:ext cx="54410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0000"/>
                </a:solidFill>
              </a:rPr>
              <a:t>Ja</a:t>
            </a:r>
          </a:p>
        </p:txBody>
      </p:sp>
    </p:spTree>
    <p:extLst>
      <p:ext uri="{BB962C8B-B14F-4D97-AF65-F5344CB8AC3E}">
        <p14:creationId xmlns:p14="http://schemas.microsoft.com/office/powerpoint/2010/main" val="3968568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jermbilde, klær, mann&#10;&#10;KI-generert innhold kan være feil.">
            <a:extLst>
              <a:ext uri="{FF2B5EF4-FFF2-40B4-BE49-F238E27FC236}">
                <a16:creationId xmlns:a16="http://schemas.microsoft.com/office/drawing/2014/main" id="{86B66AC7-C5CB-651A-2066-DD95501C8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62" y="1046921"/>
            <a:ext cx="7192926" cy="569144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nb-NO" dirty="0"/>
              <a:t>Ble det rekordoppslutning av stands på møteplassen?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6F7C7668-DC36-DDE1-6DB3-790739FB9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B26657FF-8267-DB2D-0CCE-ABD99A675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155643"/>
              </p:ext>
            </p:extLst>
          </p:nvPr>
        </p:nvGraphicFramePr>
        <p:xfrm>
          <a:off x="2553552" y="4794054"/>
          <a:ext cx="878516" cy="1956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948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E8B86-C4A1-EAC9-00B9-FC53889B8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jermbilde, klær, mann&#10;&#10;KI-generert innhold kan være feil.">
            <a:extLst>
              <a:ext uri="{FF2B5EF4-FFF2-40B4-BE49-F238E27FC236}">
                <a16:creationId xmlns:a16="http://schemas.microsoft.com/office/drawing/2014/main" id="{8D0D2D53-7AAE-B7F8-BFF6-98F962D04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62" y="1046921"/>
            <a:ext cx="7192926" cy="569144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4CE31B8-49AB-8DD7-930C-D2EE7B5DC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nb-NO" dirty="0"/>
              <a:t>Ble det rekordoppslutning av stands på møteplassen?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C2CA265C-640D-6A16-7CDE-30DC6DE98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93688B30-D8B6-AFF5-1E11-587FDB38B55D}"/>
              </a:ext>
            </a:extLst>
          </p:cNvPr>
          <p:cNvGraphicFramePr>
            <a:graphicFrameLocks noGrp="1"/>
          </p:cNvGraphicFramePr>
          <p:nvPr/>
        </p:nvGraphicFramePr>
        <p:xfrm>
          <a:off x="2553552" y="4794054"/>
          <a:ext cx="878516" cy="1956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489093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1246A625-9894-FAAC-2A93-D8CA3CA6E0CA}"/>
              </a:ext>
            </a:extLst>
          </p:cNvPr>
          <p:cNvSpPr txBox="1"/>
          <p:nvPr/>
        </p:nvSpPr>
        <p:spPr>
          <a:xfrm>
            <a:off x="6120064" y="2327967"/>
            <a:ext cx="544107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C000"/>
                </a:solidFill>
              </a:rPr>
              <a:t>70</a:t>
            </a:r>
          </a:p>
          <a:p>
            <a:pPr algn="ctr"/>
            <a:r>
              <a:rPr lang="nb-NO" sz="2800" dirty="0"/>
              <a:t>Ny rekord!</a:t>
            </a:r>
          </a:p>
        </p:txBody>
      </p:sp>
      <p:sp>
        <p:nvSpPr>
          <p:cNvPr id="5" name="Avrundet rektangel 4">
            <a:extLst>
              <a:ext uri="{FF2B5EF4-FFF2-40B4-BE49-F238E27FC236}">
                <a16:creationId xmlns:a16="http://schemas.microsoft.com/office/drawing/2014/main" id="{8DF7C869-CF3D-6FD0-776A-3615D1065557}"/>
              </a:ext>
            </a:extLst>
          </p:cNvPr>
          <p:cNvSpPr/>
          <p:nvPr/>
        </p:nvSpPr>
        <p:spPr>
          <a:xfrm>
            <a:off x="252662" y="5250409"/>
            <a:ext cx="3978681" cy="438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9420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79B88-E6BF-3683-1AF5-EBD410062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klær, tekst, mann, Menneskeansikt&#10;&#10;KI-generert innhold kan være feil.">
            <a:extLst>
              <a:ext uri="{FF2B5EF4-FFF2-40B4-BE49-F238E27FC236}">
                <a16:creationId xmlns:a16="http://schemas.microsoft.com/office/drawing/2014/main" id="{9F72EC15-7CE8-15E2-51E8-B222C9EAD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95" y="1113733"/>
            <a:ext cx="7186681" cy="553310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86B0F41-55A5-BF62-8F0B-35C799409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74" y="0"/>
            <a:ext cx="11299491" cy="1325563"/>
          </a:xfrm>
        </p:spPr>
        <p:txBody>
          <a:bodyPr/>
          <a:lstStyle/>
          <a:p>
            <a:r>
              <a:rPr lang="nb-NO" dirty="0"/>
              <a:t>Hvor mange faste ansettelser </a:t>
            </a:r>
            <a:r>
              <a:rPr lang="nb-NO" dirty="0" err="1"/>
              <a:t>pga</a:t>
            </a:r>
            <a:r>
              <a:rPr lang="nb-NO" dirty="0"/>
              <a:t> Romjulstreffet?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AAAABE91-50CD-DF46-23D7-5D9019FA8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18C3BC1C-1072-C569-CB1F-B84E26D17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068398"/>
              </p:ext>
            </p:extLst>
          </p:nvPr>
        </p:nvGraphicFramePr>
        <p:xfrm>
          <a:off x="2714913" y="4643717"/>
          <a:ext cx="878516" cy="210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6677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34%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17%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776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5A4BE-A2DC-E51F-F334-4AA2BDE1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klær, tekst, mann, Menneskeansikt&#10;&#10;KI-generert innhold kan være feil.">
            <a:extLst>
              <a:ext uri="{FF2B5EF4-FFF2-40B4-BE49-F238E27FC236}">
                <a16:creationId xmlns:a16="http://schemas.microsoft.com/office/drawing/2014/main" id="{91346AB7-017E-8C12-6F47-33CF6E4DF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95" y="1113733"/>
            <a:ext cx="7186681" cy="553310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91D93D9-584B-2001-7C5D-0DF44B6C2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74" y="0"/>
            <a:ext cx="11299491" cy="1325563"/>
          </a:xfrm>
        </p:spPr>
        <p:txBody>
          <a:bodyPr/>
          <a:lstStyle/>
          <a:p>
            <a:r>
              <a:rPr lang="nb-NO" dirty="0"/>
              <a:t>Hvor mange faste ansettelser </a:t>
            </a:r>
            <a:r>
              <a:rPr lang="nb-NO" dirty="0" err="1"/>
              <a:t>pga</a:t>
            </a:r>
            <a:r>
              <a:rPr lang="nb-NO" dirty="0"/>
              <a:t> Romjulstreffet?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2A579B81-3F30-8573-6010-DFA6E198F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987A01DF-1BB5-690B-AAD9-E59532D867AD}"/>
              </a:ext>
            </a:extLst>
          </p:cNvPr>
          <p:cNvGraphicFramePr>
            <a:graphicFrameLocks noGrp="1"/>
          </p:cNvGraphicFramePr>
          <p:nvPr/>
        </p:nvGraphicFramePr>
        <p:xfrm>
          <a:off x="2714913" y="4643717"/>
          <a:ext cx="878516" cy="210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6677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34%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17%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8B48BB85-DD74-8936-2B51-F2F4C709522B}"/>
              </a:ext>
            </a:extLst>
          </p:cNvPr>
          <p:cNvSpPr txBox="1"/>
          <p:nvPr/>
        </p:nvSpPr>
        <p:spPr>
          <a:xfrm>
            <a:off x="6783447" y="2812060"/>
            <a:ext cx="544107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0000"/>
                </a:solidFill>
              </a:rPr>
              <a:t>0</a:t>
            </a:r>
          </a:p>
          <a:p>
            <a:pPr algn="ctr"/>
            <a:r>
              <a:rPr lang="nb-NO" sz="2800" dirty="0"/>
              <a:t>Men svært fornøyde deltagere</a:t>
            </a:r>
          </a:p>
        </p:txBody>
      </p:sp>
      <p:sp>
        <p:nvSpPr>
          <p:cNvPr id="4" name="Avrundet rektangel 3">
            <a:extLst>
              <a:ext uri="{FF2B5EF4-FFF2-40B4-BE49-F238E27FC236}">
                <a16:creationId xmlns:a16="http://schemas.microsoft.com/office/drawing/2014/main" id="{BEE320C3-337A-BA87-3C50-2E02FB4FCD17}"/>
              </a:ext>
            </a:extLst>
          </p:cNvPr>
          <p:cNvSpPr/>
          <p:nvPr/>
        </p:nvSpPr>
        <p:spPr>
          <a:xfrm>
            <a:off x="252662" y="5124906"/>
            <a:ext cx="3340767" cy="438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2864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kst, Menneskeansikt, mann, smil&#10;&#10;KI-generert innhold kan være feil.">
            <a:extLst>
              <a:ext uri="{FF2B5EF4-FFF2-40B4-BE49-F238E27FC236}">
                <a16:creationId xmlns:a16="http://schemas.microsoft.com/office/drawing/2014/main" id="{BEB64171-8044-03C5-72E0-37FCEDAFC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48" y="1004506"/>
            <a:ext cx="6010206" cy="5727988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6F7C7668-DC36-DDE1-6DB3-790739FB9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27546850-BCE8-729C-F3BB-E03CAA1C5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929875"/>
              </p:ext>
            </p:extLst>
          </p:nvPr>
        </p:nvGraphicFramePr>
        <p:xfrm>
          <a:off x="2714913" y="4715433"/>
          <a:ext cx="878516" cy="210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39%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10" name="Tittel 1">
            <a:extLst>
              <a:ext uri="{FF2B5EF4-FFF2-40B4-BE49-F238E27FC236}">
                <a16:creationId xmlns:a16="http://schemas.microsoft.com/office/drawing/2014/main" id="{9D081AC9-BF77-1DF9-3470-219EE08DC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910" y="0"/>
            <a:ext cx="10799389" cy="1325563"/>
          </a:xfrm>
        </p:spPr>
        <p:txBody>
          <a:bodyPr/>
          <a:lstStyle/>
          <a:p>
            <a:r>
              <a:rPr lang="nb-NO" dirty="0"/>
              <a:t>Hvor mange ansatte er vi i INF ved årsskiftet?</a:t>
            </a:r>
          </a:p>
        </p:txBody>
      </p:sp>
    </p:spTree>
    <p:extLst>
      <p:ext uri="{BB962C8B-B14F-4D97-AF65-F5344CB8AC3E}">
        <p14:creationId xmlns:p14="http://schemas.microsoft.com/office/powerpoint/2010/main" val="857723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BF747-6BF5-DBD2-2C71-3B2D9A58C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kst, Menneskeansikt, mann, smil&#10;&#10;KI-generert innhold kan være feil.">
            <a:extLst>
              <a:ext uri="{FF2B5EF4-FFF2-40B4-BE49-F238E27FC236}">
                <a16:creationId xmlns:a16="http://schemas.microsoft.com/office/drawing/2014/main" id="{9626FF9C-ED7E-CBB1-79E7-A9F2D8699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48" y="1004506"/>
            <a:ext cx="6010206" cy="572798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B292ADD-F12D-0A12-3152-C278285A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910" y="0"/>
            <a:ext cx="10799389" cy="1325563"/>
          </a:xfrm>
        </p:spPr>
        <p:txBody>
          <a:bodyPr/>
          <a:lstStyle/>
          <a:p>
            <a:r>
              <a:rPr lang="nb-NO" dirty="0"/>
              <a:t>Hvor mange ansatte er vi i INF ved årsskiftet?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DDCCB1FF-BA88-294E-CE2A-49E2B0DFB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C24B8B5B-24E0-71DB-C678-9147AFA1108E}"/>
              </a:ext>
            </a:extLst>
          </p:cNvPr>
          <p:cNvGraphicFramePr>
            <a:graphicFrameLocks noGrp="1"/>
          </p:cNvGraphicFramePr>
          <p:nvPr/>
        </p:nvGraphicFramePr>
        <p:xfrm>
          <a:off x="2714913" y="4715433"/>
          <a:ext cx="878516" cy="210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39%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F2FFF16B-998D-E004-072D-803257F46007}"/>
              </a:ext>
            </a:extLst>
          </p:cNvPr>
          <p:cNvSpPr txBox="1"/>
          <p:nvPr/>
        </p:nvSpPr>
        <p:spPr>
          <a:xfrm>
            <a:off x="6783447" y="2812060"/>
            <a:ext cx="54410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C000"/>
                </a:solidFill>
              </a:rPr>
              <a:t>4</a:t>
            </a:r>
          </a:p>
        </p:txBody>
      </p:sp>
      <p:sp>
        <p:nvSpPr>
          <p:cNvPr id="4" name="Avrundet rektangel 3">
            <a:extLst>
              <a:ext uri="{FF2B5EF4-FFF2-40B4-BE49-F238E27FC236}">
                <a16:creationId xmlns:a16="http://schemas.microsoft.com/office/drawing/2014/main" id="{4EA41F1F-5F3D-4F30-10B2-2AF25B604F1D}"/>
              </a:ext>
            </a:extLst>
          </p:cNvPr>
          <p:cNvSpPr/>
          <p:nvPr/>
        </p:nvSpPr>
        <p:spPr>
          <a:xfrm>
            <a:off x="360239" y="5720811"/>
            <a:ext cx="3340767" cy="438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3484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C6CA3AEF-B37F-8E1A-9889-2B0CCEBAA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88" y="1095187"/>
            <a:ext cx="7941109" cy="557455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604" y="10539"/>
            <a:ext cx="11470329" cy="1310261"/>
          </a:xfrm>
        </p:spPr>
        <p:txBody>
          <a:bodyPr>
            <a:noAutofit/>
          </a:bodyPr>
          <a:lstStyle/>
          <a:p>
            <a:r>
              <a:rPr lang="nb-NO" dirty="0"/>
              <a:t>Ble det </a:t>
            </a:r>
            <a:r>
              <a:rPr lang="nb-NO" dirty="0" err="1"/>
              <a:t>Padelhall</a:t>
            </a:r>
            <a:r>
              <a:rPr lang="nb-NO" dirty="0"/>
              <a:t> på Innherred Sør?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F2E4F29F-EFE6-5671-AB50-A5F2660EB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DE274254-AF4E-C114-8255-826BBA111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762354"/>
              </p:ext>
            </p:extLst>
          </p:nvPr>
        </p:nvGraphicFramePr>
        <p:xfrm>
          <a:off x="3272826" y="4267201"/>
          <a:ext cx="878516" cy="2508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627136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80%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791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85F3B-2EB8-EA83-D897-1B8564893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2CB26624-0C2A-4A57-3A2F-B17EE81B1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88" y="1095187"/>
            <a:ext cx="7941109" cy="557455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DF335B1-50C8-B58A-F420-AA58878F0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604" y="10539"/>
            <a:ext cx="11470329" cy="1310261"/>
          </a:xfrm>
        </p:spPr>
        <p:txBody>
          <a:bodyPr>
            <a:noAutofit/>
          </a:bodyPr>
          <a:lstStyle/>
          <a:p>
            <a:r>
              <a:rPr lang="nb-NO" dirty="0"/>
              <a:t>Ble det </a:t>
            </a:r>
            <a:r>
              <a:rPr lang="nb-NO" dirty="0" err="1"/>
              <a:t>Padelhall</a:t>
            </a:r>
            <a:r>
              <a:rPr lang="nb-NO" dirty="0"/>
              <a:t> på Innherred Sør?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FB804783-2F64-DA17-8DF1-D149EAE44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AAA235B2-4E96-B6A9-36CB-7715C827DC1A}"/>
              </a:ext>
            </a:extLst>
          </p:cNvPr>
          <p:cNvGraphicFramePr>
            <a:graphicFrameLocks noGrp="1"/>
          </p:cNvGraphicFramePr>
          <p:nvPr/>
        </p:nvGraphicFramePr>
        <p:xfrm>
          <a:off x="3272826" y="4267201"/>
          <a:ext cx="878516" cy="2508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627136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80%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00756A21-F362-83F4-A60D-98C2560B157F}"/>
              </a:ext>
            </a:extLst>
          </p:cNvPr>
          <p:cNvSpPr txBox="1"/>
          <p:nvPr/>
        </p:nvSpPr>
        <p:spPr>
          <a:xfrm>
            <a:off x="6783447" y="2812060"/>
            <a:ext cx="54410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00B050"/>
                </a:solidFill>
              </a:rPr>
              <a:t>Ja</a:t>
            </a:r>
          </a:p>
        </p:txBody>
      </p:sp>
      <p:sp>
        <p:nvSpPr>
          <p:cNvPr id="4" name="Avrundet rektangel 3">
            <a:extLst>
              <a:ext uri="{FF2B5EF4-FFF2-40B4-BE49-F238E27FC236}">
                <a16:creationId xmlns:a16="http://schemas.microsoft.com/office/drawing/2014/main" id="{2B5A83A5-D027-84EF-C7A5-5307224CB871}"/>
              </a:ext>
            </a:extLst>
          </p:cNvPr>
          <p:cNvSpPr/>
          <p:nvPr/>
        </p:nvSpPr>
        <p:spPr>
          <a:xfrm>
            <a:off x="281672" y="5396753"/>
            <a:ext cx="3869670" cy="5634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0846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87" y="10539"/>
            <a:ext cx="12142747" cy="1310261"/>
          </a:xfrm>
        </p:spPr>
        <p:txBody>
          <a:bodyPr>
            <a:noAutofit/>
          </a:bodyPr>
          <a:lstStyle/>
          <a:p>
            <a:r>
              <a:rPr lang="nb-NO" dirty="0"/>
              <a:t>Ble det VM gull på Therese </a:t>
            </a:r>
            <a:r>
              <a:rPr lang="nb-NO" dirty="0" err="1"/>
              <a:t>Johaug</a:t>
            </a:r>
            <a:r>
              <a:rPr lang="nb-NO" dirty="0"/>
              <a:t> i Granåsen?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F2E4F29F-EFE6-5671-AB50-A5F2660EB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pic>
        <p:nvPicPr>
          <p:cNvPr id="6" name="Bilde 5" descr="Et bilde som inneholder tekst, skjermbilde, Nettside, Nettsted&#10;&#10;KI-generert innhold kan være feil.">
            <a:extLst>
              <a:ext uri="{FF2B5EF4-FFF2-40B4-BE49-F238E27FC236}">
                <a16:creationId xmlns:a16="http://schemas.microsoft.com/office/drawing/2014/main" id="{0C542F72-BB16-40DB-3F47-4B0D91008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61" y="1104934"/>
            <a:ext cx="7144198" cy="5638766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91112925-A927-73F2-EECF-EDC85787B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070207"/>
              </p:ext>
            </p:extLst>
          </p:nvPr>
        </p:nvGraphicFramePr>
        <p:xfrm>
          <a:off x="3272826" y="4320988"/>
          <a:ext cx="878516" cy="2508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627136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90%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27465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017EA-ABD5-00FE-4B28-C489C0E05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9930CA-EC5C-3BD8-3EA8-2D8B20951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87" y="10539"/>
            <a:ext cx="12142747" cy="1310261"/>
          </a:xfrm>
        </p:spPr>
        <p:txBody>
          <a:bodyPr>
            <a:noAutofit/>
          </a:bodyPr>
          <a:lstStyle/>
          <a:p>
            <a:r>
              <a:rPr lang="nb-NO" dirty="0"/>
              <a:t>Ble det VM gull på Therese </a:t>
            </a:r>
            <a:r>
              <a:rPr lang="nb-NO" dirty="0" err="1"/>
              <a:t>Johaug</a:t>
            </a:r>
            <a:r>
              <a:rPr lang="nb-NO" dirty="0"/>
              <a:t> i Granåsen?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4D76D973-9B98-DA9D-B5C1-2DD97801D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pic>
        <p:nvPicPr>
          <p:cNvPr id="6" name="Bilde 5" descr="Et bilde som inneholder tekst, skjermbilde, Nettside, Nettsted&#10;&#10;KI-generert innhold kan være feil.">
            <a:extLst>
              <a:ext uri="{FF2B5EF4-FFF2-40B4-BE49-F238E27FC236}">
                <a16:creationId xmlns:a16="http://schemas.microsoft.com/office/drawing/2014/main" id="{B6AE175B-FAAA-E753-BB11-9C2AB9017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61" y="1104934"/>
            <a:ext cx="7144198" cy="5638766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29474B48-FD8E-F9AB-1994-51A00F05B414}"/>
              </a:ext>
            </a:extLst>
          </p:cNvPr>
          <p:cNvGraphicFramePr>
            <a:graphicFrameLocks noGrp="1"/>
          </p:cNvGraphicFramePr>
          <p:nvPr/>
        </p:nvGraphicFramePr>
        <p:xfrm>
          <a:off x="3272826" y="4320988"/>
          <a:ext cx="878516" cy="2508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627136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90%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627136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10%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3" name="Avrundet rektangel 2">
            <a:extLst>
              <a:ext uri="{FF2B5EF4-FFF2-40B4-BE49-F238E27FC236}">
                <a16:creationId xmlns:a16="http://schemas.microsoft.com/office/drawing/2014/main" id="{65F2427F-348B-F5C5-7C6D-55F92F66EBAD}"/>
              </a:ext>
            </a:extLst>
          </p:cNvPr>
          <p:cNvSpPr/>
          <p:nvPr/>
        </p:nvSpPr>
        <p:spPr>
          <a:xfrm>
            <a:off x="299601" y="6078069"/>
            <a:ext cx="3869670" cy="5634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C9261CC-F11F-9882-A70D-EEDC281D6995}"/>
              </a:ext>
            </a:extLst>
          </p:cNvPr>
          <p:cNvSpPr txBox="1"/>
          <p:nvPr/>
        </p:nvSpPr>
        <p:spPr>
          <a:xfrm>
            <a:off x="6783447" y="2812060"/>
            <a:ext cx="544107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0000"/>
                </a:solidFill>
              </a:rPr>
              <a:t>Nei</a:t>
            </a:r>
          </a:p>
          <a:p>
            <a:pPr algn="ctr"/>
            <a:r>
              <a:rPr lang="nb-NO" sz="2800" dirty="0"/>
              <a:t>3 sølv og 1 bronse</a:t>
            </a:r>
          </a:p>
        </p:txBody>
      </p:sp>
    </p:spTree>
    <p:extLst>
      <p:ext uri="{BB962C8B-B14F-4D97-AF65-F5344CB8AC3E}">
        <p14:creationId xmlns:p14="http://schemas.microsoft.com/office/powerpoint/2010/main" val="4200939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&#10;&#10;KI-generert innhold kan være feil.">
            <a:extLst>
              <a:ext uri="{FF2B5EF4-FFF2-40B4-BE49-F238E27FC236}">
                <a16:creationId xmlns:a16="http://schemas.microsoft.com/office/drawing/2014/main" id="{680311B2-6B2B-AE7D-E1C3-40CF610C0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9" y="1105807"/>
            <a:ext cx="7427061" cy="560743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87" y="10539"/>
            <a:ext cx="12142747" cy="1310261"/>
          </a:xfrm>
        </p:spPr>
        <p:txBody>
          <a:bodyPr>
            <a:noAutofit/>
          </a:bodyPr>
          <a:lstStyle/>
          <a:p>
            <a:r>
              <a:rPr lang="nb-NO" dirty="0"/>
              <a:t>Hvor mange søkte lærerstudiet som førstevalg?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F2E4F29F-EFE6-5671-AB50-A5F2660EB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C5E502FE-63DC-032D-CFD7-404BC3C3B3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4696"/>
              </p:ext>
            </p:extLst>
          </p:nvPr>
        </p:nvGraphicFramePr>
        <p:xfrm>
          <a:off x="2860450" y="4697507"/>
          <a:ext cx="878516" cy="207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17712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17712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17712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17712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616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763AB-F353-677D-FBB2-D02486003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&#10;&#10;KI-generert innhold kan være feil.">
            <a:extLst>
              <a:ext uri="{FF2B5EF4-FFF2-40B4-BE49-F238E27FC236}">
                <a16:creationId xmlns:a16="http://schemas.microsoft.com/office/drawing/2014/main" id="{CD2E25C9-FE62-C4CB-A58B-FEC391053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9" y="1105807"/>
            <a:ext cx="7427061" cy="560743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FFD02FF-187A-772D-E472-7A3896CEC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87" y="10539"/>
            <a:ext cx="12142747" cy="1310261"/>
          </a:xfrm>
        </p:spPr>
        <p:txBody>
          <a:bodyPr>
            <a:noAutofit/>
          </a:bodyPr>
          <a:lstStyle/>
          <a:p>
            <a:r>
              <a:rPr lang="nb-NO" dirty="0"/>
              <a:t>Hvor mange søkte lærerstudiet som førstevalg?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7AEAD735-A923-B68B-78D7-7DE4F2DF0C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B180C067-8C17-7F27-B509-CFE17A020C74}"/>
              </a:ext>
            </a:extLst>
          </p:cNvPr>
          <p:cNvGraphicFramePr>
            <a:graphicFrameLocks noGrp="1"/>
          </p:cNvGraphicFramePr>
          <p:nvPr/>
        </p:nvGraphicFramePr>
        <p:xfrm>
          <a:off x="2860450" y="4697507"/>
          <a:ext cx="878516" cy="207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17712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17712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17712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17712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3" name="Avrundet rektangel 2">
            <a:extLst>
              <a:ext uri="{FF2B5EF4-FFF2-40B4-BE49-F238E27FC236}">
                <a16:creationId xmlns:a16="http://schemas.microsoft.com/office/drawing/2014/main" id="{E9CF2825-AA76-AA90-BB1F-9BD6A3F255B4}"/>
              </a:ext>
            </a:extLst>
          </p:cNvPr>
          <p:cNvSpPr/>
          <p:nvPr/>
        </p:nvSpPr>
        <p:spPr>
          <a:xfrm>
            <a:off x="320187" y="5662547"/>
            <a:ext cx="3869670" cy="4334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CE49355-EE33-AD12-D11A-7AED8715CFDA}"/>
              </a:ext>
            </a:extLst>
          </p:cNvPr>
          <p:cNvSpPr txBox="1"/>
          <p:nvPr/>
        </p:nvSpPr>
        <p:spPr>
          <a:xfrm>
            <a:off x="6783447" y="2812060"/>
            <a:ext cx="54410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FFC000"/>
                </a:solidFill>
              </a:rPr>
              <a:t>107</a:t>
            </a:r>
          </a:p>
        </p:txBody>
      </p:sp>
    </p:spTree>
    <p:extLst>
      <p:ext uri="{BB962C8B-B14F-4D97-AF65-F5344CB8AC3E}">
        <p14:creationId xmlns:p14="http://schemas.microsoft.com/office/powerpoint/2010/main" val="503778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44E77FDE-9DF6-A605-2938-B07BEE9DE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97" y="1165883"/>
            <a:ext cx="7073900" cy="5549900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F2E4F29F-EFE6-5671-AB50-A5F2660EB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CCBC199C-7052-FC80-1AAE-CE4BF7B8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57" y="10539"/>
            <a:ext cx="12142747" cy="1310261"/>
          </a:xfrm>
        </p:spPr>
        <p:txBody>
          <a:bodyPr>
            <a:noAutofit/>
          </a:bodyPr>
          <a:lstStyle/>
          <a:p>
            <a:r>
              <a:rPr lang="nb-NO" dirty="0"/>
              <a:t>Hvor mange studenter mottar tilflyttingsstøtte?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3BCD19BD-453F-53A0-AA61-9F2F5FB713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35984"/>
              </p:ext>
            </p:extLst>
          </p:nvPr>
        </p:nvGraphicFramePr>
        <p:xfrm>
          <a:off x="2860450" y="4607858"/>
          <a:ext cx="878516" cy="2214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53571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5357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5357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53571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209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477FA-70B9-BA1D-63FD-B6661A8E3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C2C90028-F053-6796-2239-531A0CA89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97" y="1165883"/>
            <a:ext cx="7073900" cy="5549900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94783FAE-6C0E-0777-6F63-5D88E556F0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51AC455F-9B55-C3C8-435E-AE64E6506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57" y="10539"/>
            <a:ext cx="12142747" cy="1310261"/>
          </a:xfrm>
        </p:spPr>
        <p:txBody>
          <a:bodyPr>
            <a:noAutofit/>
          </a:bodyPr>
          <a:lstStyle/>
          <a:p>
            <a:r>
              <a:rPr lang="nb-NO" dirty="0"/>
              <a:t>Hvor mange studenter mottar tilflyttingsstøtte?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9187F432-9203-7289-1606-0C5F81580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298475"/>
              </p:ext>
            </p:extLst>
          </p:nvPr>
        </p:nvGraphicFramePr>
        <p:xfrm>
          <a:off x="2860450" y="4625789"/>
          <a:ext cx="878516" cy="2142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35642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35642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35642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43%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35642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2" name="Avrundet rektangel 1">
            <a:extLst>
              <a:ext uri="{FF2B5EF4-FFF2-40B4-BE49-F238E27FC236}">
                <a16:creationId xmlns:a16="http://schemas.microsoft.com/office/drawing/2014/main" id="{0E539523-C8A8-CB17-2461-68B4B65D854B}"/>
              </a:ext>
            </a:extLst>
          </p:cNvPr>
          <p:cNvSpPr/>
          <p:nvPr/>
        </p:nvSpPr>
        <p:spPr>
          <a:xfrm>
            <a:off x="320187" y="6182495"/>
            <a:ext cx="3869670" cy="4334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FE991DD-62AC-11A0-62AB-212A09C142EB}"/>
              </a:ext>
            </a:extLst>
          </p:cNvPr>
          <p:cNvSpPr txBox="1"/>
          <p:nvPr/>
        </p:nvSpPr>
        <p:spPr>
          <a:xfrm>
            <a:off x="6783447" y="2812060"/>
            <a:ext cx="54410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00B050"/>
                </a:solidFill>
              </a:rPr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4222720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F2E4F29F-EFE6-5671-AB50-A5F2660EB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CCBC199C-7052-FC80-1AAE-CE4BF7B8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87" y="10539"/>
            <a:ext cx="12142747" cy="1310261"/>
          </a:xfrm>
        </p:spPr>
        <p:txBody>
          <a:bodyPr>
            <a:noAutofit/>
          </a:bodyPr>
          <a:lstStyle/>
          <a:p>
            <a:r>
              <a:rPr lang="nb-NO" dirty="0"/>
              <a:t>Hvor mange av disse kom fra Innherred?</a:t>
            </a:r>
          </a:p>
        </p:txBody>
      </p:sp>
      <p:pic>
        <p:nvPicPr>
          <p:cNvPr id="4" name="Bilde 3" descr="Et bilde som inneholder tekst, Menneskeansikt, skjermbilde, person&#10;&#10;KI-generert innhold kan være feil.">
            <a:extLst>
              <a:ext uri="{FF2B5EF4-FFF2-40B4-BE49-F238E27FC236}">
                <a16:creationId xmlns:a16="http://schemas.microsoft.com/office/drawing/2014/main" id="{83E11D5A-06C1-4054-F486-E715729C7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7" y="1484195"/>
            <a:ext cx="5359400" cy="5245100"/>
          </a:xfrm>
          <a:prstGeom prst="rect">
            <a:avLst/>
          </a:prstGeom>
        </p:spPr>
      </p:pic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44A2E707-3F14-FC8F-B3AD-0B1CA7D5A8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093374"/>
              </p:ext>
            </p:extLst>
          </p:nvPr>
        </p:nvGraphicFramePr>
        <p:xfrm>
          <a:off x="2860450" y="4661647"/>
          <a:ext cx="878516" cy="210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6677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3618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CF479-C924-28E2-F848-02FCE7DBD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FBA3B3CF-F693-F6D1-86E6-D85D5CBC3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5083DC68-2C63-0E79-841D-6C9FD319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87" y="10539"/>
            <a:ext cx="12142747" cy="1310261"/>
          </a:xfrm>
        </p:spPr>
        <p:txBody>
          <a:bodyPr>
            <a:noAutofit/>
          </a:bodyPr>
          <a:lstStyle/>
          <a:p>
            <a:r>
              <a:rPr lang="nb-NO" dirty="0"/>
              <a:t>Hvor mange av disse kom fra Innherred?</a:t>
            </a:r>
          </a:p>
        </p:txBody>
      </p:sp>
      <p:pic>
        <p:nvPicPr>
          <p:cNvPr id="4" name="Bilde 3" descr="Et bilde som inneholder tekst, Menneskeansikt, skjermbilde, person&#10;&#10;KI-generert innhold kan være feil.">
            <a:extLst>
              <a:ext uri="{FF2B5EF4-FFF2-40B4-BE49-F238E27FC236}">
                <a16:creationId xmlns:a16="http://schemas.microsoft.com/office/drawing/2014/main" id="{32DF71BC-460F-EB94-B0CF-76D57EA40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7" y="1484195"/>
            <a:ext cx="5359400" cy="5245100"/>
          </a:xfrm>
          <a:prstGeom prst="rect">
            <a:avLst/>
          </a:prstGeom>
        </p:spPr>
      </p:pic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48FEBEB7-C098-AC2C-4EE4-964A03316BB8}"/>
              </a:ext>
            </a:extLst>
          </p:cNvPr>
          <p:cNvGraphicFramePr>
            <a:graphicFrameLocks noGrp="1"/>
          </p:cNvGraphicFramePr>
          <p:nvPr/>
        </p:nvGraphicFramePr>
        <p:xfrm>
          <a:off x="2860450" y="4661647"/>
          <a:ext cx="878516" cy="210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16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6677">
                <a:tc>
                  <a:txBody>
                    <a:bodyPr/>
                    <a:lstStyle/>
                    <a:p>
                      <a:endParaRPr lang="nb-NO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50%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6677">
                <a:tc>
                  <a:txBody>
                    <a:bodyPr/>
                    <a:lstStyle/>
                    <a:p>
                      <a:r>
                        <a:rPr lang="nb-NO" b="0" dirty="0">
                          <a:solidFill>
                            <a:srgbClr val="00B0F0"/>
                          </a:solidFill>
                        </a:rPr>
                        <a:t>26%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2" name="TekstSylinder 1">
            <a:extLst>
              <a:ext uri="{FF2B5EF4-FFF2-40B4-BE49-F238E27FC236}">
                <a16:creationId xmlns:a16="http://schemas.microsoft.com/office/drawing/2014/main" id="{04558F95-3FE9-148A-A3C1-A00A9CEBFCC6}"/>
              </a:ext>
            </a:extLst>
          </p:cNvPr>
          <p:cNvSpPr txBox="1"/>
          <p:nvPr/>
        </p:nvSpPr>
        <p:spPr>
          <a:xfrm>
            <a:off x="5916706" y="3106471"/>
            <a:ext cx="598508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00B0F0"/>
                </a:solidFill>
              </a:rPr>
              <a:t>Svar skyldig</a:t>
            </a:r>
          </a:p>
        </p:txBody>
      </p:sp>
    </p:spTree>
    <p:extLst>
      <p:ext uri="{BB962C8B-B14F-4D97-AF65-F5344CB8AC3E}">
        <p14:creationId xmlns:p14="http://schemas.microsoft.com/office/powerpoint/2010/main" val="1587634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D468A991-048F-D412-753D-A28DEEB19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86" y="1320800"/>
            <a:ext cx="8176763" cy="5274870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F2E4F29F-EFE6-5671-AB50-A5F2660EB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CCBC199C-7052-FC80-1AAE-CE4BF7B8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87" y="10539"/>
            <a:ext cx="12142747" cy="1310261"/>
          </a:xfrm>
        </p:spPr>
        <p:txBody>
          <a:bodyPr>
            <a:noAutofit/>
          </a:bodyPr>
          <a:lstStyle/>
          <a:p>
            <a:r>
              <a:rPr lang="nb-NO" dirty="0"/>
              <a:t>Så vi noen utmeldelse fra Regionrådet?</a:t>
            </a:r>
          </a:p>
        </p:txBody>
      </p:sp>
      <p:graphicFrame>
        <p:nvGraphicFramePr>
          <p:cNvPr id="9" name="Tabell 8">
            <a:extLst>
              <a:ext uri="{FF2B5EF4-FFF2-40B4-BE49-F238E27FC236}">
                <a16:creationId xmlns:a16="http://schemas.microsoft.com/office/drawing/2014/main" id="{E806C181-B2FB-1DB1-C6AF-846282D8C2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736085"/>
              </p:ext>
            </p:extLst>
          </p:nvPr>
        </p:nvGraphicFramePr>
        <p:xfrm>
          <a:off x="3254391" y="4274408"/>
          <a:ext cx="891713" cy="2368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713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92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nb-NO" sz="1800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92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nb-NO" sz="1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92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36%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92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64%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7689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92B6B-F7C8-30EC-5EE2-3C46DEFB2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6E28EDF6-877F-1420-C662-13F184587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86" y="1320800"/>
            <a:ext cx="8176763" cy="5274870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9EF279DD-5928-74B6-45FB-64E34571B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B8E082AE-14D5-1716-A3E0-E625201FE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87" y="10539"/>
            <a:ext cx="12142747" cy="1310261"/>
          </a:xfrm>
        </p:spPr>
        <p:txBody>
          <a:bodyPr>
            <a:noAutofit/>
          </a:bodyPr>
          <a:lstStyle/>
          <a:p>
            <a:r>
              <a:rPr lang="nb-NO" dirty="0"/>
              <a:t>Så vi noen utmeldelse fra Regionrådet?</a:t>
            </a:r>
          </a:p>
        </p:txBody>
      </p:sp>
      <p:graphicFrame>
        <p:nvGraphicFramePr>
          <p:cNvPr id="9" name="Tabell 8">
            <a:extLst>
              <a:ext uri="{FF2B5EF4-FFF2-40B4-BE49-F238E27FC236}">
                <a16:creationId xmlns:a16="http://schemas.microsoft.com/office/drawing/2014/main" id="{A105632D-1016-B4C9-5471-FAD40CC192F1}"/>
              </a:ext>
            </a:extLst>
          </p:cNvPr>
          <p:cNvGraphicFramePr>
            <a:graphicFrameLocks noGrp="1"/>
          </p:cNvGraphicFramePr>
          <p:nvPr/>
        </p:nvGraphicFramePr>
        <p:xfrm>
          <a:off x="3254391" y="4274408"/>
          <a:ext cx="891713" cy="2368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713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92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nb-NO" sz="1800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92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nb-NO" sz="1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92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36%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92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64%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2" name="Avrundet rektangel 1">
            <a:extLst>
              <a:ext uri="{FF2B5EF4-FFF2-40B4-BE49-F238E27FC236}">
                <a16:creationId xmlns:a16="http://schemas.microsoft.com/office/drawing/2014/main" id="{7F8536D3-2223-3E13-ED3B-E0E3923F9A90}"/>
              </a:ext>
            </a:extLst>
          </p:cNvPr>
          <p:cNvSpPr/>
          <p:nvPr/>
        </p:nvSpPr>
        <p:spPr>
          <a:xfrm>
            <a:off x="427761" y="5985276"/>
            <a:ext cx="3869670" cy="4334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4E0992D-1422-889E-D9DD-4FDC8A1D0500}"/>
              </a:ext>
            </a:extLst>
          </p:cNvPr>
          <p:cNvSpPr txBox="1"/>
          <p:nvPr/>
        </p:nvSpPr>
        <p:spPr>
          <a:xfrm>
            <a:off x="6783447" y="2812060"/>
            <a:ext cx="54410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00B050"/>
                </a:solidFill>
              </a:rPr>
              <a:t>Nei</a:t>
            </a:r>
          </a:p>
        </p:txBody>
      </p:sp>
    </p:spTree>
    <p:extLst>
      <p:ext uri="{BB962C8B-B14F-4D97-AF65-F5344CB8AC3E}">
        <p14:creationId xmlns:p14="http://schemas.microsoft.com/office/powerpoint/2010/main" val="12287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9F419-0328-90EF-313D-93F08557F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lær, mann, dress&#10;&#10;KI-generert innhold kan være feil.">
            <a:extLst>
              <a:ext uri="{FF2B5EF4-FFF2-40B4-BE49-F238E27FC236}">
                <a16:creationId xmlns:a16="http://schemas.microsoft.com/office/drawing/2014/main" id="{23B30DD5-DC0F-7EA7-8816-8D6CC62AB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1" y="1129553"/>
            <a:ext cx="8840144" cy="5635212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A4A1D7DA-A387-CAFE-D882-0E6601E79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B233DB15-CCB3-660C-7B85-ABFC3A892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21" y="10539"/>
            <a:ext cx="12462934" cy="1310261"/>
          </a:xfrm>
        </p:spPr>
        <p:txBody>
          <a:bodyPr>
            <a:noAutofit/>
          </a:bodyPr>
          <a:lstStyle/>
          <a:p>
            <a:r>
              <a:rPr lang="nb-NO" dirty="0"/>
              <a:t>Varte «</a:t>
            </a:r>
            <a:r>
              <a:rPr lang="nb-NO" dirty="0" err="1"/>
              <a:t>Bromancen</a:t>
            </a:r>
            <a:r>
              <a:rPr lang="nb-NO" dirty="0"/>
              <a:t>» mellom Trump og </a:t>
            </a:r>
            <a:r>
              <a:rPr lang="nb-NO" dirty="0" err="1"/>
              <a:t>Musk</a:t>
            </a:r>
            <a:r>
              <a:rPr lang="nb-NO" dirty="0"/>
              <a:t>?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5B539BC4-CC94-620B-C651-456694347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613120"/>
              </p:ext>
            </p:extLst>
          </p:nvPr>
        </p:nvGraphicFramePr>
        <p:xfrm>
          <a:off x="4419801" y="4320989"/>
          <a:ext cx="891713" cy="2533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713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633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nb-NO" sz="1800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633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nb-NO" sz="1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633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56%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633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44%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6635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C51AC-EA6D-F5FF-973A-D21584BF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lær, mann, dress&#10;&#10;KI-generert innhold kan være feil.">
            <a:extLst>
              <a:ext uri="{FF2B5EF4-FFF2-40B4-BE49-F238E27FC236}">
                <a16:creationId xmlns:a16="http://schemas.microsoft.com/office/drawing/2014/main" id="{181D9C08-1D1B-CD1E-F9A3-5AAC7F438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1" y="1129553"/>
            <a:ext cx="8840144" cy="5635212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1152AA6A-F634-3AB4-8870-523F54294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1EAE535E-E293-5FC2-A830-424AFE2A1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21" y="10539"/>
            <a:ext cx="12462934" cy="1310261"/>
          </a:xfrm>
        </p:spPr>
        <p:txBody>
          <a:bodyPr>
            <a:noAutofit/>
          </a:bodyPr>
          <a:lstStyle/>
          <a:p>
            <a:r>
              <a:rPr lang="nb-NO" dirty="0"/>
              <a:t>Varte «</a:t>
            </a:r>
            <a:r>
              <a:rPr lang="nb-NO" dirty="0" err="1"/>
              <a:t>Bromancen</a:t>
            </a:r>
            <a:r>
              <a:rPr lang="nb-NO" dirty="0"/>
              <a:t>» mellom Trump og </a:t>
            </a:r>
            <a:r>
              <a:rPr lang="nb-NO" dirty="0" err="1"/>
              <a:t>Musk</a:t>
            </a:r>
            <a:r>
              <a:rPr lang="nb-NO" dirty="0"/>
              <a:t>?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83E2965-0841-561E-26E8-75FA8EB54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37132"/>
              </p:ext>
            </p:extLst>
          </p:nvPr>
        </p:nvGraphicFramePr>
        <p:xfrm>
          <a:off x="4419801" y="4320989"/>
          <a:ext cx="891713" cy="2533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713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633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nb-NO" sz="1800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633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nb-NO" sz="1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633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56%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633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44%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2" name="Avrundet rektangel 1">
            <a:extLst>
              <a:ext uri="{FF2B5EF4-FFF2-40B4-BE49-F238E27FC236}">
                <a16:creationId xmlns:a16="http://schemas.microsoft.com/office/drawing/2014/main" id="{02E92B34-B281-6818-74F3-0813F6C1D0AA}"/>
              </a:ext>
            </a:extLst>
          </p:cNvPr>
          <p:cNvSpPr/>
          <p:nvPr/>
        </p:nvSpPr>
        <p:spPr>
          <a:xfrm>
            <a:off x="338115" y="6113929"/>
            <a:ext cx="4883753" cy="50202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C370A77-E827-F5F0-EABE-A2B5CB946F74}"/>
              </a:ext>
            </a:extLst>
          </p:cNvPr>
          <p:cNvSpPr txBox="1"/>
          <p:nvPr/>
        </p:nvSpPr>
        <p:spPr>
          <a:xfrm>
            <a:off x="5074024" y="2812060"/>
            <a:ext cx="715049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9600" dirty="0">
                <a:solidFill>
                  <a:srgbClr val="00B050"/>
                </a:solidFill>
              </a:rPr>
              <a:t>De røk uklare</a:t>
            </a:r>
          </a:p>
        </p:txBody>
      </p:sp>
    </p:spTree>
    <p:extLst>
      <p:ext uri="{BB962C8B-B14F-4D97-AF65-F5344CB8AC3E}">
        <p14:creationId xmlns:p14="http://schemas.microsoft.com/office/powerpoint/2010/main" val="2057996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37F3C-FC7F-1E5C-F526-679F24555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jermbilde, Menneskeansikt, person&#10;&#10;KI-generert innhold kan være feil.">
            <a:extLst>
              <a:ext uri="{FF2B5EF4-FFF2-40B4-BE49-F238E27FC236}">
                <a16:creationId xmlns:a16="http://schemas.microsoft.com/office/drawing/2014/main" id="{78EF0E3D-6F2A-460C-242A-D0D5AE989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" y="1102499"/>
            <a:ext cx="5693185" cy="5558275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F51F06A9-EE0B-19CD-2DA4-3E8C38B92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EBF98A24-A692-5775-CE03-DDD4CE74E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21" y="10539"/>
            <a:ext cx="12462934" cy="1310261"/>
          </a:xfrm>
        </p:spPr>
        <p:txBody>
          <a:bodyPr>
            <a:noAutofit/>
          </a:bodyPr>
          <a:lstStyle/>
          <a:p>
            <a:r>
              <a:rPr lang="nb-NO" dirty="0"/>
              <a:t>Hva skjer med Grønland?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C4D4C796-663E-E481-9E91-F20427094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982576"/>
              </p:ext>
            </p:extLst>
          </p:nvPr>
        </p:nvGraphicFramePr>
        <p:xfrm>
          <a:off x="4419801" y="4410636"/>
          <a:ext cx="891713" cy="2354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713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88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nb-NO" sz="1800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88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80%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88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88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16%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107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D1094-7C56-86CA-F9D6-879792E89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jermbilde, Menneskeansikt, person&#10;&#10;KI-generert innhold kan være feil.">
            <a:extLst>
              <a:ext uri="{FF2B5EF4-FFF2-40B4-BE49-F238E27FC236}">
                <a16:creationId xmlns:a16="http://schemas.microsoft.com/office/drawing/2014/main" id="{31501242-D737-CEFC-F1B8-794F240F7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" y="1102499"/>
            <a:ext cx="5693185" cy="5558275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D004B3FC-3BF6-F12C-10CE-AF5C7CC4E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3B216E56-F78E-F088-3C20-3C2804696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21" y="10539"/>
            <a:ext cx="12462934" cy="1310261"/>
          </a:xfrm>
        </p:spPr>
        <p:txBody>
          <a:bodyPr>
            <a:noAutofit/>
          </a:bodyPr>
          <a:lstStyle/>
          <a:p>
            <a:r>
              <a:rPr lang="nb-NO" dirty="0"/>
              <a:t>Hva skjer med Grønland?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39F007E0-EAC1-F4F8-93FC-B67D5205FCB7}"/>
              </a:ext>
            </a:extLst>
          </p:cNvPr>
          <p:cNvGraphicFramePr>
            <a:graphicFrameLocks noGrp="1"/>
          </p:cNvGraphicFramePr>
          <p:nvPr/>
        </p:nvGraphicFramePr>
        <p:xfrm>
          <a:off x="4419801" y="4410636"/>
          <a:ext cx="891713" cy="2354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713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88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nb-NO" sz="1800" b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88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80%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88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88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16%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2" name="Avrundet rektangel 1">
            <a:extLst>
              <a:ext uri="{FF2B5EF4-FFF2-40B4-BE49-F238E27FC236}">
                <a16:creationId xmlns:a16="http://schemas.microsoft.com/office/drawing/2014/main" id="{0555B21C-26D9-1A1F-46A9-C1AFDF92CA09}"/>
              </a:ext>
            </a:extLst>
          </p:cNvPr>
          <p:cNvSpPr/>
          <p:nvPr/>
        </p:nvSpPr>
        <p:spPr>
          <a:xfrm>
            <a:off x="292959" y="4962464"/>
            <a:ext cx="4883753" cy="50202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E334E82-FF20-A199-FDCD-646F6AAD0B61}"/>
              </a:ext>
            </a:extLst>
          </p:cNvPr>
          <p:cNvSpPr txBox="1"/>
          <p:nvPr/>
        </p:nvSpPr>
        <p:spPr>
          <a:xfrm>
            <a:off x="5074024" y="2812060"/>
            <a:ext cx="71504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8000" dirty="0">
                <a:solidFill>
                  <a:srgbClr val="00B050"/>
                </a:solidFill>
              </a:rPr>
              <a:t>De er danske</a:t>
            </a:r>
          </a:p>
        </p:txBody>
      </p:sp>
    </p:spTree>
    <p:extLst>
      <p:ext uri="{BB962C8B-B14F-4D97-AF65-F5344CB8AC3E}">
        <p14:creationId xmlns:p14="http://schemas.microsoft.com/office/powerpoint/2010/main" val="15265420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D86C6-9E6B-9BD6-06A5-CA3F2F103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jermbilde, Menneskeansikt, mann&#10;&#10;KI-generert innhold kan være feil.">
            <a:extLst>
              <a:ext uri="{FF2B5EF4-FFF2-40B4-BE49-F238E27FC236}">
                <a16:creationId xmlns:a16="http://schemas.microsoft.com/office/drawing/2014/main" id="{66836D2C-7A00-AEC0-E3C7-888F44275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38" y="951089"/>
            <a:ext cx="6667500" cy="5791200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4B440119-DBD9-0AE9-C88B-1FF26CECC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F64AA875-4664-C0C8-CED3-74181000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21" y="10539"/>
            <a:ext cx="12462934" cy="1310261"/>
          </a:xfrm>
        </p:spPr>
        <p:txBody>
          <a:bodyPr>
            <a:noAutofit/>
          </a:bodyPr>
          <a:lstStyle/>
          <a:p>
            <a:r>
              <a:rPr lang="nb-NO" dirty="0"/>
              <a:t>Hvem holder statsministerens nyttårstale?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4420B7E9-F2F9-4A84-8B3E-D0E12119CB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426809"/>
              </p:ext>
            </p:extLst>
          </p:nvPr>
        </p:nvGraphicFramePr>
        <p:xfrm>
          <a:off x="2658734" y="4628444"/>
          <a:ext cx="891713" cy="2113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713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8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8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58%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8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26%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8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66250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D42CD-AE6F-2FF1-0691-13F162F91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jermbilde, Menneskeansikt, mann&#10;&#10;KI-generert innhold kan være feil.">
            <a:extLst>
              <a:ext uri="{FF2B5EF4-FFF2-40B4-BE49-F238E27FC236}">
                <a16:creationId xmlns:a16="http://schemas.microsoft.com/office/drawing/2014/main" id="{62EA9A68-4E4E-D9BC-0103-8C6D0FCA7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38" y="951089"/>
            <a:ext cx="6667500" cy="5791200"/>
          </a:xfrm>
          <a:prstGeom prst="rect">
            <a:avLst/>
          </a:prstGeom>
        </p:spPr>
      </p:pic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180CADE1-42B4-5521-40D4-6DE73C30A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8EFF39A4-FB49-E622-D75F-0EC194255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21" y="10539"/>
            <a:ext cx="12462934" cy="1310261"/>
          </a:xfrm>
        </p:spPr>
        <p:txBody>
          <a:bodyPr>
            <a:noAutofit/>
          </a:bodyPr>
          <a:lstStyle/>
          <a:p>
            <a:r>
              <a:rPr lang="nb-NO" dirty="0"/>
              <a:t>Hvem holder statsministerens nyttårstale?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452BB4B1-1C39-262A-0DEB-FA9AAF40F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766033"/>
              </p:ext>
            </p:extLst>
          </p:nvPr>
        </p:nvGraphicFramePr>
        <p:xfrm>
          <a:off x="2658734" y="4628444"/>
          <a:ext cx="891713" cy="2113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713">
                  <a:extLst>
                    <a:ext uri="{9D8B030D-6E8A-4147-A177-3AD203B41FA5}">
                      <a16:colId xmlns:a16="http://schemas.microsoft.com/office/drawing/2014/main" val="1062416908"/>
                    </a:ext>
                  </a:extLst>
                </a:gridCol>
              </a:tblGrid>
              <a:tr h="528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0464"/>
                  </a:ext>
                </a:extLst>
              </a:tr>
              <a:tr h="528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58%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282030"/>
                  </a:ext>
                </a:extLst>
              </a:tr>
              <a:tr h="528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26%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656110"/>
                  </a:ext>
                </a:extLst>
              </a:tr>
              <a:tr h="528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b-NO" sz="1800" b="0" dirty="0">
                          <a:solidFill>
                            <a:srgbClr val="00B0F0"/>
                          </a:solidFill>
                        </a:rPr>
                        <a:t>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62092"/>
                  </a:ext>
                </a:extLst>
              </a:tr>
            </a:tbl>
          </a:graphicData>
        </a:graphic>
      </p:graphicFrame>
      <p:sp>
        <p:nvSpPr>
          <p:cNvPr id="2" name="Avrundet rektangel 1">
            <a:extLst>
              <a:ext uri="{FF2B5EF4-FFF2-40B4-BE49-F238E27FC236}">
                <a16:creationId xmlns:a16="http://schemas.microsoft.com/office/drawing/2014/main" id="{CC5CFD5D-7345-C3F3-C603-10BD51C8FF9E}"/>
              </a:ext>
            </a:extLst>
          </p:cNvPr>
          <p:cNvSpPr/>
          <p:nvPr/>
        </p:nvSpPr>
        <p:spPr>
          <a:xfrm>
            <a:off x="186877" y="4572719"/>
            <a:ext cx="4883753" cy="50202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D7AFDFB-871C-7D79-1CCD-36DC6763E4C5}"/>
              </a:ext>
            </a:extLst>
          </p:cNvPr>
          <p:cNvSpPr txBox="1"/>
          <p:nvPr/>
        </p:nvSpPr>
        <p:spPr>
          <a:xfrm>
            <a:off x="5074024" y="2812060"/>
            <a:ext cx="715049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Korrekt svar:</a:t>
            </a:r>
          </a:p>
          <a:p>
            <a:pPr algn="ctr"/>
            <a:r>
              <a:rPr lang="nb-NO" sz="7000" dirty="0">
                <a:solidFill>
                  <a:srgbClr val="FFC000"/>
                </a:solidFill>
              </a:rPr>
              <a:t>Jonas Gahr Støre</a:t>
            </a:r>
          </a:p>
        </p:txBody>
      </p:sp>
    </p:spTree>
    <p:extLst>
      <p:ext uri="{BB962C8B-B14F-4D97-AF65-F5344CB8AC3E}">
        <p14:creationId xmlns:p14="http://schemas.microsoft.com/office/powerpoint/2010/main" val="1273905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6370" y="91440"/>
            <a:ext cx="6451260" cy="6766560"/>
          </a:xfrm>
        </p:spPr>
        <p:txBody>
          <a:bodyPr>
            <a:normAutofit/>
          </a:bodyPr>
          <a:lstStyle/>
          <a:p>
            <a:pPr algn="ctr"/>
            <a:r>
              <a:rPr lang="nb-NO" sz="6000" b="1" dirty="0"/>
              <a:t>Vi gratulerer våre klarsynte vinnere:</a:t>
            </a:r>
            <a:br>
              <a:rPr lang="nb-NO" dirty="0"/>
            </a:br>
            <a:br>
              <a:rPr lang="nb-NO" dirty="0"/>
            </a:br>
            <a:r>
              <a:rPr lang="nb-NO" sz="4000" dirty="0"/>
              <a:t>12 rette av 19 mulige!</a:t>
            </a:r>
            <a:br>
              <a:rPr lang="nb-NO" sz="4000" dirty="0"/>
            </a:br>
            <a:br>
              <a:rPr lang="nb-NO" sz="4000" dirty="0"/>
            </a:br>
            <a:r>
              <a:rPr lang="nb-NO" sz="4000" dirty="0"/>
              <a:t>Håkon Okkenhaug, Lev. Kom.</a:t>
            </a:r>
            <a:br>
              <a:rPr lang="nb-NO" sz="4000" dirty="0"/>
            </a:br>
            <a:r>
              <a:rPr lang="nb-NO" sz="4000" dirty="0"/>
              <a:t>Per Einar Rødøy, XO Profil</a:t>
            </a:r>
            <a:br>
              <a:rPr lang="nb-NO" sz="4000" dirty="0"/>
            </a:br>
            <a:r>
              <a:rPr lang="nb-NO" sz="4000" dirty="0"/>
              <a:t>Arve Skjerve, Linjepartner</a:t>
            </a:r>
            <a:br>
              <a:rPr lang="nb-NO" sz="4000" dirty="0"/>
            </a:br>
            <a:br>
              <a:rPr lang="nb-NO" sz="4000" dirty="0"/>
            </a:br>
            <a:endParaRPr lang="nb-NO" sz="6000" b="1" dirty="0"/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21899A7C-B15B-D0CF-9E7B-E2F8C2350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A59A1C71-70F1-453F-916E-086AFED76141}"/>
              </a:ext>
            </a:extLst>
          </p:cNvPr>
          <p:cNvSpPr/>
          <p:nvPr/>
        </p:nvSpPr>
        <p:spPr>
          <a:xfrm>
            <a:off x="5246370" y="2413996"/>
            <a:ext cx="6451260" cy="30387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 descr="Et bilde som inneholder tekst, skjermbilde, Grafikk, grafisk design&#10;&#10;KI-generert innhold kan være feil.">
            <a:extLst>
              <a:ext uri="{FF2B5EF4-FFF2-40B4-BE49-F238E27FC236}">
                <a16:creationId xmlns:a16="http://schemas.microsoft.com/office/drawing/2014/main" id="{4B2FD318-EE76-8BF4-7ABA-C8002C85B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"/>
            <a:ext cx="5174673" cy="517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338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A006C-392A-0B93-CB99-BCF7A42E8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D4C417-4D2C-B0A4-2779-730E7A921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6370" y="91440"/>
            <a:ext cx="6451260" cy="5730663"/>
          </a:xfrm>
        </p:spPr>
        <p:txBody>
          <a:bodyPr>
            <a:normAutofit/>
          </a:bodyPr>
          <a:lstStyle/>
          <a:p>
            <a:pPr algn="ctr"/>
            <a:r>
              <a:rPr lang="nb-NO" sz="6000" b="1" dirty="0"/>
              <a:t>Mest klarsynte bedrift:</a:t>
            </a:r>
            <a:br>
              <a:rPr lang="nb-NO" dirty="0"/>
            </a:br>
            <a:br>
              <a:rPr lang="nb-NO" dirty="0"/>
            </a:br>
            <a:r>
              <a:rPr lang="nb-NO" sz="4000" dirty="0"/>
              <a:t>Grande Entreprenør</a:t>
            </a:r>
            <a:br>
              <a:rPr lang="nb-NO" sz="4000" dirty="0"/>
            </a:br>
            <a:r>
              <a:rPr lang="nb-NO" sz="4000" dirty="0"/>
              <a:t>14 deltagelser!</a:t>
            </a:r>
            <a:endParaRPr lang="nb-NO" sz="6000" b="1" dirty="0"/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C8D9A90F-149A-C6F5-0366-FB971ADEE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87858B03-DA0A-315F-B74F-8F325F113414}"/>
              </a:ext>
            </a:extLst>
          </p:cNvPr>
          <p:cNvSpPr/>
          <p:nvPr/>
        </p:nvSpPr>
        <p:spPr>
          <a:xfrm>
            <a:off x="5246370" y="3084617"/>
            <a:ext cx="6451260" cy="20237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 descr="Et bilde som inneholder tekst, skjermbilde, Grafikk, grafisk design&#10;&#10;KI-generert innhold kan være feil.">
            <a:extLst>
              <a:ext uri="{FF2B5EF4-FFF2-40B4-BE49-F238E27FC236}">
                <a16:creationId xmlns:a16="http://schemas.microsoft.com/office/drawing/2014/main" id="{C7441C27-2CDD-A57A-AD8C-5AE20A905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"/>
            <a:ext cx="5174673" cy="517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960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8BE6F-D0A4-00AA-DEDF-DD20AA4BE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C7C03E-8B4E-FF73-D5C7-D587BCBE9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400" y="91440"/>
            <a:ext cx="6691491" cy="5730663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11 rette og hederlig omtale</a:t>
            </a:r>
            <a:br>
              <a:rPr lang="nb-NO" dirty="0"/>
            </a:br>
            <a:r>
              <a:rPr lang="nb-NO" dirty="0"/>
              <a:t>* </a:t>
            </a:r>
            <a:r>
              <a:rPr lang="nb-NO" dirty="0" err="1"/>
              <a:t>Xander</a:t>
            </a:r>
            <a:r>
              <a:rPr lang="nb-NO" dirty="0"/>
              <a:t> </a:t>
            </a:r>
            <a:r>
              <a:rPr lang="nb-NO" dirty="0" err="1"/>
              <a:t>Dijkstra</a:t>
            </a:r>
            <a:br>
              <a:rPr lang="nb-NO" dirty="0"/>
            </a:br>
            <a:r>
              <a:rPr lang="nb-NO" dirty="0"/>
              <a:t>* Ted Løvold</a:t>
            </a:r>
            <a:br>
              <a:rPr lang="nb-NO" dirty="0"/>
            </a:br>
            <a:r>
              <a:rPr lang="nb-NO" dirty="0"/>
              <a:t>* Stian Grøtan</a:t>
            </a:r>
            <a:br>
              <a:rPr lang="nb-NO" dirty="0"/>
            </a:br>
            <a:r>
              <a:rPr lang="nb-NO" dirty="0"/>
              <a:t>* Jørgen Jørstad</a:t>
            </a:r>
            <a:br>
              <a:rPr lang="nb-NO" dirty="0"/>
            </a:br>
            <a:r>
              <a:rPr lang="nb-NO" dirty="0"/>
              <a:t>* Mathias (</a:t>
            </a:r>
            <a:r>
              <a:rPr lang="nb-NO" dirty="0" err="1"/>
              <a:t>Avarn</a:t>
            </a:r>
            <a:r>
              <a:rPr lang="nb-NO" dirty="0"/>
              <a:t>)</a:t>
            </a:r>
            <a:br>
              <a:rPr lang="nb-NO" dirty="0"/>
            </a:br>
            <a:r>
              <a:rPr lang="nb-NO" dirty="0"/>
              <a:t>* Lars Hjelde</a:t>
            </a:r>
            <a:br>
              <a:rPr lang="nb-NO" dirty="0"/>
            </a:br>
            <a:r>
              <a:rPr lang="nb-NO" dirty="0"/>
              <a:t>* Emma Myhre</a:t>
            </a:r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196C1C9C-6200-B76F-A6BA-5979F0E4A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6D6C2A9-78D5-60B9-FF37-A98E714224F5}"/>
              </a:ext>
            </a:extLst>
          </p:cNvPr>
          <p:cNvSpPr txBox="1"/>
          <p:nvPr/>
        </p:nvSpPr>
        <p:spPr>
          <a:xfrm>
            <a:off x="8469630" y="56235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3" name="Bilde 2" descr="Et bilde som inneholder tekst, skjermbilde, Grafikk, grafisk design&#10;&#10;KI-generert innhold kan være feil.">
            <a:extLst>
              <a:ext uri="{FF2B5EF4-FFF2-40B4-BE49-F238E27FC236}">
                <a16:creationId xmlns:a16="http://schemas.microsoft.com/office/drawing/2014/main" id="{1C19F5EA-5003-FFA6-E76C-E5A3D6BB5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"/>
            <a:ext cx="5174673" cy="517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617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B7C477-FE79-AA50-7712-85E5B4A1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346" y="508000"/>
            <a:ext cx="5655320" cy="5723467"/>
          </a:xfrm>
        </p:spPr>
        <p:txBody>
          <a:bodyPr>
            <a:normAutofit fontScale="90000"/>
          </a:bodyPr>
          <a:lstStyle/>
          <a:p>
            <a:pPr algn="l" fontAlgn="base"/>
            <a:r>
              <a:rPr lang="nb-NO" sz="6000" b="1" dirty="0" err="1"/>
              <a:t>INF´s</a:t>
            </a:r>
            <a:r>
              <a:rPr lang="nb-NO" sz="6000" b="1" dirty="0"/>
              <a:t> framtidsquiz </a:t>
            </a:r>
            <a:r>
              <a:rPr lang="nb-NO" sz="4900" b="1" dirty="0"/>
              <a:t>«Årets </a:t>
            </a:r>
            <a:r>
              <a:rPr lang="nb-NO" sz="4900" b="1"/>
              <a:t>klarsynte 2026»</a:t>
            </a:r>
            <a:br>
              <a:rPr lang="nb-NO" dirty="0"/>
            </a:br>
            <a:br>
              <a:rPr lang="nb-NO" dirty="0"/>
            </a:br>
            <a: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  <a:t>20 spørsmål - hva skjer på Innherred (og litt utom) </a:t>
            </a:r>
            <a:r>
              <a:rPr lang="nb-NO" sz="1600" b="0" i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  <a:t>i 2026?</a:t>
            </a:r>
            <a:b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</a:br>
            <a:b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</a:br>
            <a: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  <a:t>Ingen har fasiten før året er omme.</a:t>
            </a:r>
            <a:b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</a:br>
            <a:b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</a:br>
            <a: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  <a:t>Vinneren får heder og ære, samt en flott premie.</a:t>
            </a:r>
            <a:b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</a:br>
            <a:b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</a:br>
            <a:b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</a:br>
            <a:r>
              <a:rPr lang="nb-NO" sz="2700" b="1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  <a:t>Svarfrist: søndag 25. januar </a:t>
            </a:r>
            <a:r>
              <a:rPr lang="nb-NO" sz="2700" b="1" i="0" dirty="0" err="1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  <a:t>kl</a:t>
            </a:r>
            <a:r>
              <a:rPr lang="nb-NO" sz="2700" b="1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  <a:t> 23:59</a:t>
            </a:r>
            <a:b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</a:br>
            <a:b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</a:br>
            <a:br>
              <a:rPr lang="nb-NO" sz="1600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</a:br>
            <a:r>
              <a:rPr lang="nb-NO" sz="1600" b="0" i="1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  <a:t>NB: Alle kan delta, men kun ansatte i </a:t>
            </a:r>
            <a:r>
              <a:rPr lang="nb-NO" sz="1600" b="0" i="1" dirty="0" err="1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  <a:t>INF´s</a:t>
            </a:r>
            <a:r>
              <a:rPr lang="nb-NO" sz="1600" b="0" i="1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  <a:t> medlemsbedrifter vil bli kåret som vinner.</a:t>
            </a:r>
            <a:br>
              <a:rPr lang="nb-NO" b="0" i="0" dirty="0">
                <a:solidFill>
                  <a:srgbClr val="333D60"/>
                </a:solidFill>
                <a:effectLst/>
                <a:latin typeface="Helvetica Neue LT W02_55 Roman" panose="02000503000000020004" pitchFamily="2" charset="0"/>
              </a:rPr>
            </a:br>
            <a:br>
              <a:rPr lang="nb-NO" sz="6000" b="1" dirty="0"/>
            </a:br>
            <a:endParaRPr lang="nb-NO" sz="6000" b="1" dirty="0"/>
          </a:p>
        </p:txBody>
      </p:sp>
      <p:pic>
        <p:nvPicPr>
          <p:cNvPr id="14" name="Plassholder for innhold 4">
            <a:extLst>
              <a:ext uri="{FF2B5EF4-FFF2-40B4-BE49-F238E27FC236}">
                <a16:creationId xmlns:a16="http://schemas.microsoft.com/office/drawing/2014/main" id="{21899A7C-B15B-D0CF-9E7B-E2F8C2350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89" y="5850555"/>
            <a:ext cx="2518611" cy="1007445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A59A1C71-70F1-453F-916E-086AFED76141}"/>
              </a:ext>
            </a:extLst>
          </p:cNvPr>
          <p:cNvSpPr/>
          <p:nvPr/>
        </p:nvSpPr>
        <p:spPr>
          <a:xfrm>
            <a:off x="6367346" y="2023111"/>
            <a:ext cx="5655320" cy="30975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7C71305-B1D3-95DD-174C-444E3D3DE6BC}"/>
              </a:ext>
            </a:extLst>
          </p:cNvPr>
          <p:cNvSpPr txBox="1"/>
          <p:nvPr/>
        </p:nvSpPr>
        <p:spPr>
          <a:xfrm rot="21183249">
            <a:off x="5828611" y="5802747"/>
            <a:ext cx="500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VI KÅRER OGSÅ MEST FRAMSYNTE BEDRIFT</a:t>
            </a:r>
          </a:p>
        </p:txBody>
      </p:sp>
      <p:pic>
        <p:nvPicPr>
          <p:cNvPr id="3" name="Bilde 2" descr="Et bilde som inneholder tekst, skjermbilde, Grafikk, grafisk design&#10;&#10;KI-generert innhold kan være feil.">
            <a:extLst>
              <a:ext uri="{FF2B5EF4-FFF2-40B4-BE49-F238E27FC236}">
                <a16:creationId xmlns:a16="http://schemas.microsoft.com/office/drawing/2014/main" id="{A9BDD054-41BD-38AC-2195-0EF21213D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5"/>
            <a:ext cx="5174673" cy="517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63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b0fa77-9d82-420b-8500-14b3dec6383b" xsi:nil="true"/>
    <lcf76f155ced4ddcb4097134ff3c332f xmlns="32e38d3b-c9c4-43e6-a765-fc0629adea7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3E06FA2DFC4C244A9A037822838D3AD" ma:contentTypeVersion="16" ma:contentTypeDescription="Opprett et nytt dokument." ma:contentTypeScope="" ma:versionID="4a8099e547bb91e8bf7c2c289c842227">
  <xsd:schema xmlns:xsd="http://www.w3.org/2001/XMLSchema" xmlns:xs="http://www.w3.org/2001/XMLSchema" xmlns:p="http://schemas.microsoft.com/office/2006/metadata/properties" xmlns:ns2="32e38d3b-c9c4-43e6-a765-fc0629adea7f" xmlns:ns3="7eb0fa77-9d82-420b-8500-14b3dec6383b" targetNamespace="http://schemas.microsoft.com/office/2006/metadata/properties" ma:root="true" ma:fieldsID="8a3564e68bb66be749f7b8c6da36c97a" ns2:_="" ns3:_="">
    <xsd:import namespace="32e38d3b-c9c4-43e6-a765-fc0629adea7f"/>
    <xsd:import namespace="7eb0fa77-9d82-420b-8500-14b3dec638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38d3b-c9c4-43e6-a765-fc0629adea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Bildemerkelapper" ma:readOnly="false" ma:fieldId="{5cf76f15-5ced-4ddc-b409-7134ff3c332f}" ma:taxonomyMulti="true" ma:sspId="54fec477-6d91-4167-94b2-754eee2235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b0fa77-9d82-420b-8500-14b3dec6383b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Global taksonomikolonne" ma:hidden="true" ma:list="{a4d59044-403a-4f4d-b648-7a6bc4149736}" ma:internalName="TaxCatchAll" ma:showField="CatchAllData" ma:web="7eb0fa77-9d82-420b-8500-14b3dec638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2DBC83-7431-410B-9778-E2E72BB4825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895E53-0EC8-40BE-ABBF-11C7CFA99476}">
  <ds:schemaRefs>
    <ds:schemaRef ds:uri="http://www.w3.org/XML/1998/namespace"/>
    <ds:schemaRef ds:uri="http://purl.org/dc/elements/1.1/"/>
    <ds:schemaRef ds:uri="http://schemas.microsoft.com/office/2006/metadata/properties"/>
    <ds:schemaRef ds:uri="http://purl.org/dc/dcmitype/"/>
    <ds:schemaRef ds:uri="7eb0fa77-9d82-420b-8500-14b3dec638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32e38d3b-c9c4-43e6-a765-fc0629adea7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C1A9DAD-6DE5-4BBF-BCEA-55CDE8E3C3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e38d3b-c9c4-43e6-a765-fc0629adea7f"/>
    <ds:schemaRef ds:uri="7eb0fa77-9d82-420b-8500-14b3dec638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4654</TotalTime>
  <Words>889</Words>
  <Application>Microsoft Macintosh PowerPoint</Application>
  <PresentationFormat>Widescreen</PresentationFormat>
  <Paragraphs>235</Paragraphs>
  <Slides>46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46</vt:i4>
      </vt:variant>
    </vt:vector>
  </HeadingPairs>
  <TitlesOfParts>
    <vt:vector size="51" baseType="lpstr">
      <vt:lpstr>Arial</vt:lpstr>
      <vt:lpstr>Calibri</vt:lpstr>
      <vt:lpstr>Calibri Light</vt:lpstr>
      <vt:lpstr>Helvetica Neue LT W02_55 Roman</vt:lpstr>
      <vt:lpstr>Office-tema</vt:lpstr>
      <vt:lpstr>PowerPoint-presentasjon</vt:lpstr>
      <vt:lpstr>Fargene setter stemningen!</vt:lpstr>
      <vt:lpstr>Hva skjedde med styringsrenta?</vt:lpstr>
      <vt:lpstr>Hva skjedde med styringsrenta?</vt:lpstr>
      <vt:lpstr>Ble det solgt tomter på Ørin Sør II?</vt:lpstr>
      <vt:lpstr>Ble det solgt tomter på Ørin Sør II?</vt:lpstr>
      <vt:lpstr>Ble næringstomta ved Gråmyra solgt? </vt:lpstr>
      <vt:lpstr>Ble næringstomta ved Gråmyra solgt? </vt:lpstr>
      <vt:lpstr>Etablerte Sopra Steria seg på Innherred Sør?</vt:lpstr>
      <vt:lpstr>Etablerte Sopra Steria seg på Innherred Sør?</vt:lpstr>
      <vt:lpstr>Ble det en babyboom i 2025?</vt:lpstr>
      <vt:lpstr>Ble det en babyboom i 2025?</vt:lpstr>
      <vt:lpstr>Hvor høyt klatret «La Palma» på Netflixlista?</vt:lpstr>
      <vt:lpstr>Hvor høyt klatret «La Palma» på Netflixlista?</vt:lpstr>
      <vt:lpstr>Hvor stort ble Vømmøltoget?</vt:lpstr>
      <vt:lpstr>Hvor stort ble Vømmøltoget?</vt:lpstr>
      <vt:lpstr>PowerPoint-presentasjon</vt:lpstr>
      <vt:lpstr>Ble minst en togavgang innstilt i Romjula?</vt:lpstr>
      <vt:lpstr>Ble det rekordoppslutning av stands på møteplassen?</vt:lpstr>
      <vt:lpstr>Ble det rekordoppslutning av stands på møteplassen?</vt:lpstr>
      <vt:lpstr>Hvor mange faste ansettelser pga Romjulstreffet?</vt:lpstr>
      <vt:lpstr>Hvor mange faste ansettelser pga Romjulstreffet?</vt:lpstr>
      <vt:lpstr>Hvor mange ansatte er vi i INF ved årsskiftet?</vt:lpstr>
      <vt:lpstr>Hvor mange ansatte er vi i INF ved årsskiftet?</vt:lpstr>
      <vt:lpstr>Ble det Padelhall på Innherred Sør?</vt:lpstr>
      <vt:lpstr>Ble det Padelhall på Innherred Sør?</vt:lpstr>
      <vt:lpstr>Ble det VM gull på Therese Johaug i Granåsen?</vt:lpstr>
      <vt:lpstr>Ble det VM gull på Therese Johaug i Granåsen?</vt:lpstr>
      <vt:lpstr>Hvor mange søkte lærerstudiet som førstevalg?</vt:lpstr>
      <vt:lpstr>Hvor mange søkte lærerstudiet som førstevalg?</vt:lpstr>
      <vt:lpstr>Hvor mange studenter mottar tilflyttingsstøtte?</vt:lpstr>
      <vt:lpstr>Hvor mange studenter mottar tilflyttingsstøtte?</vt:lpstr>
      <vt:lpstr>Hvor mange av disse kom fra Innherred?</vt:lpstr>
      <vt:lpstr>Hvor mange av disse kom fra Innherred?</vt:lpstr>
      <vt:lpstr>Så vi noen utmeldelse fra Regionrådet?</vt:lpstr>
      <vt:lpstr>Så vi noen utmeldelse fra Regionrådet?</vt:lpstr>
      <vt:lpstr>Varte «Bromancen» mellom Trump og Musk?</vt:lpstr>
      <vt:lpstr>Varte «Bromancen» mellom Trump og Musk?</vt:lpstr>
      <vt:lpstr>Hva skjer med Grønland?</vt:lpstr>
      <vt:lpstr>Hva skjer med Grønland?</vt:lpstr>
      <vt:lpstr>Hvem holder statsministerens nyttårstale?</vt:lpstr>
      <vt:lpstr>Hvem holder statsministerens nyttårstale?</vt:lpstr>
      <vt:lpstr>Vi gratulerer våre klarsynte vinnere:  12 rette av 19 mulige!  Håkon Okkenhaug, Lev. Kom. Per Einar Rødøy, XO Profil Arve Skjerve, Linjepartner  </vt:lpstr>
      <vt:lpstr>Mest klarsynte bedrift:  Grande Entreprenør 14 deltagelser!</vt:lpstr>
      <vt:lpstr>  11 rette og hederlig omtale * Xander Dijkstra * Ted Løvold * Stian Grøtan * Jørgen Jørstad * Mathias (Avarn) * Lars Hjelde * Emma Myhre</vt:lpstr>
      <vt:lpstr>INF´s framtidsquiz «Årets klarsynte 2026»  20 spørsmål - hva skjer på Innherred (og litt utom) i 2026?  Ingen har fasiten før året er omme.  Vinneren får heder og ære, samt en flott premie.   Svarfrist: søndag 25. januar kl 23:59   NB: Alle kan delta, men kun ansatte i INF´s medlemsbedrifter vil bli kåret som vinner.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Ingrid Dahl Furunes</dc:creator>
  <cp:lastModifiedBy>Arild Klokkerhaug</cp:lastModifiedBy>
  <cp:revision>3</cp:revision>
  <cp:lastPrinted>2024-01-11T10:56:36Z</cp:lastPrinted>
  <dcterms:created xsi:type="dcterms:W3CDTF">2022-09-29T17:28:59Z</dcterms:created>
  <dcterms:modified xsi:type="dcterms:W3CDTF">2026-01-15T15:51:16Z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0x01010033E06FA2DFC4C244A9A037822838D3AD</vt:lpwstr>
  </property>
  <property fmtid="{D5CDD505-2E9C-101B-9397-08002B2CF9AE}" pid="3" name="MediaServiceImageTags">
    <vt:lpwstr/>
  </property>
</Properties>
</file>